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7" r:id="rId2"/>
    <p:sldId id="258" r:id="rId3"/>
    <p:sldId id="259" r:id="rId4"/>
    <p:sldId id="288" r:id="rId5"/>
    <p:sldId id="289" r:id="rId6"/>
    <p:sldId id="260" r:id="rId7"/>
    <p:sldId id="264" r:id="rId8"/>
    <p:sldId id="265" r:id="rId9"/>
    <p:sldId id="267" r:id="rId10"/>
    <p:sldId id="266" r:id="rId11"/>
    <p:sldId id="268" r:id="rId12"/>
    <p:sldId id="269" r:id="rId13"/>
    <p:sldId id="270" r:id="rId14"/>
    <p:sldId id="271" r:id="rId15"/>
    <p:sldId id="295" r:id="rId16"/>
    <p:sldId id="272" r:id="rId17"/>
    <p:sldId id="320" r:id="rId18"/>
    <p:sldId id="273" r:id="rId19"/>
    <p:sldId id="321" r:id="rId20"/>
    <p:sldId id="274" r:id="rId21"/>
    <p:sldId id="275" r:id="rId22"/>
    <p:sldId id="283" r:id="rId23"/>
    <p:sldId id="276" r:id="rId24"/>
    <p:sldId id="279" r:id="rId25"/>
    <p:sldId id="305" r:id="rId26"/>
    <p:sldId id="302" r:id="rId27"/>
    <p:sldId id="301" r:id="rId28"/>
    <p:sldId id="277" r:id="rId29"/>
    <p:sldId id="307" r:id="rId30"/>
    <p:sldId id="308" r:id="rId31"/>
    <p:sldId id="309" r:id="rId32"/>
    <p:sldId id="310" r:id="rId33"/>
    <p:sldId id="311" r:id="rId34"/>
    <p:sldId id="312" r:id="rId35"/>
    <p:sldId id="313" r:id="rId36"/>
    <p:sldId id="314" r:id="rId37"/>
    <p:sldId id="315" r:id="rId38"/>
    <p:sldId id="316" r:id="rId39"/>
    <p:sldId id="317" r:id="rId40"/>
    <p:sldId id="290" r:id="rId41"/>
    <p:sldId id="291" r:id="rId42"/>
    <p:sldId id="319" r:id="rId43"/>
    <p:sldId id="292" r:id="rId44"/>
    <p:sldId id="293" r:id="rId45"/>
    <p:sldId id="281" r:id="rId46"/>
    <p:sldId id="278" r:id="rId47"/>
    <p:sldId id="322" r:id="rId48"/>
    <p:sldId id="284" r:id="rId49"/>
    <p:sldId id="285" r:id="rId50"/>
    <p:sldId id="296" r:id="rId51"/>
    <p:sldId id="306" r:id="rId52"/>
    <p:sldId id="318" r:id="rId53"/>
    <p:sldId id="299" r:id="rId54"/>
    <p:sldId id="287" r:id="rId5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68908" autoAdjust="0"/>
  </p:normalViewPr>
  <p:slideViewPr>
    <p:cSldViewPr snapToGrid="0">
      <p:cViewPr varScale="1">
        <p:scale>
          <a:sx n="49" d="100"/>
          <a:sy n="49" d="100"/>
        </p:scale>
        <p:origin x="162" y="36"/>
      </p:cViewPr>
      <p:guideLst>
        <p:guide orient="horz" pos="2160"/>
        <p:guide pos="3840"/>
      </p:guideLst>
    </p:cSldViewPr>
  </p:slideViewPr>
  <p:outlineViewPr>
    <p:cViewPr>
      <p:scale>
        <a:sx n="33" d="100"/>
        <a:sy n="33" d="100"/>
      </p:scale>
      <p:origin x="0" y="-6960"/>
    </p:cViewPr>
  </p:outlineViewPr>
  <p:notesTextViewPr>
    <p:cViewPr>
      <p:scale>
        <a:sx n="1" d="1"/>
        <a:sy n="1" d="1"/>
      </p:scale>
      <p:origin x="0" y="0"/>
    </p:cViewPr>
  </p:notesTextViewPr>
  <p:sorterViewPr>
    <p:cViewPr>
      <p:scale>
        <a:sx n="70" d="100"/>
        <a:sy n="70" d="100"/>
      </p:scale>
      <p:origin x="0" y="-41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8A42B-4037-F140-B650-231E07C8A022}"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fr-FR"/>
        </a:p>
      </dgm:t>
    </dgm:pt>
    <dgm:pt modelId="{D07EC6F8-B37F-F047-9467-B08C2D2C43A5}">
      <dgm:prSet phldrT="[Texte]"/>
      <dgm:spPr/>
      <dgm:t>
        <a:bodyPr/>
        <a:lstStyle/>
        <a:p>
          <a:r>
            <a:rPr lang="fr-FR" dirty="0"/>
            <a:t>Nature du savoir scientifique et élaboration</a:t>
          </a:r>
        </a:p>
      </dgm:t>
    </dgm:pt>
    <dgm:pt modelId="{8154BF33-1991-5242-A4C7-C25D15EEBB74}" type="parTrans" cxnId="{6B838DB9-9CF0-F143-A268-C4533DF88AF4}">
      <dgm:prSet/>
      <dgm:spPr/>
      <dgm:t>
        <a:bodyPr/>
        <a:lstStyle/>
        <a:p>
          <a:endParaRPr lang="fr-FR"/>
        </a:p>
      </dgm:t>
    </dgm:pt>
    <dgm:pt modelId="{4AEC8175-2278-0A44-B9E4-EF5683FCA3AD}" type="sibTrans" cxnId="{6B838DB9-9CF0-F143-A268-C4533DF88AF4}">
      <dgm:prSet/>
      <dgm:spPr/>
      <dgm:t>
        <a:bodyPr/>
        <a:lstStyle/>
        <a:p>
          <a:endParaRPr lang="fr-FR"/>
        </a:p>
      </dgm:t>
    </dgm:pt>
    <dgm:pt modelId="{586E9696-87BE-0C48-BB8D-D7A8C2DA5990}">
      <dgm:prSet phldrT="[Texte]"/>
      <dgm:spPr/>
      <dgm:t>
        <a:bodyPr/>
        <a:lstStyle/>
        <a:p>
          <a:r>
            <a:rPr lang="fr-FR" dirty="0"/>
            <a:t>Pratiques scientifiques</a:t>
          </a:r>
        </a:p>
      </dgm:t>
    </dgm:pt>
    <dgm:pt modelId="{EAFD8981-EF0A-0640-9CEB-9645BEBA5DE2}" type="parTrans" cxnId="{373096CE-5429-2D46-923F-3CD28B8F6DDB}">
      <dgm:prSet/>
      <dgm:spPr/>
      <dgm:t>
        <a:bodyPr/>
        <a:lstStyle/>
        <a:p>
          <a:endParaRPr lang="fr-FR"/>
        </a:p>
      </dgm:t>
    </dgm:pt>
    <dgm:pt modelId="{D8A607F4-1C37-BE45-A054-E35D255C16D7}" type="sibTrans" cxnId="{373096CE-5429-2D46-923F-3CD28B8F6DDB}">
      <dgm:prSet/>
      <dgm:spPr/>
      <dgm:t>
        <a:bodyPr/>
        <a:lstStyle/>
        <a:p>
          <a:endParaRPr lang="fr-FR"/>
        </a:p>
      </dgm:t>
    </dgm:pt>
    <dgm:pt modelId="{2EC67548-BD2F-AD43-B58C-A4014171688B}">
      <dgm:prSet phldrT="[Texte]"/>
      <dgm:spPr/>
      <dgm:t>
        <a:bodyPr/>
        <a:lstStyle/>
        <a:p>
          <a:r>
            <a:rPr lang="fr-FR" dirty="0"/>
            <a:t>Relations sciences et société</a:t>
          </a:r>
        </a:p>
      </dgm:t>
    </dgm:pt>
    <dgm:pt modelId="{50823761-18AF-CA4F-9BB7-B68E9B3F41A0}" type="parTrans" cxnId="{1330C3BE-3673-0B40-A24C-E0677EFE327B}">
      <dgm:prSet/>
      <dgm:spPr/>
      <dgm:t>
        <a:bodyPr/>
        <a:lstStyle/>
        <a:p>
          <a:endParaRPr lang="fr-FR"/>
        </a:p>
      </dgm:t>
    </dgm:pt>
    <dgm:pt modelId="{41ED06F6-BAF8-3941-B81F-98827E780343}" type="sibTrans" cxnId="{1330C3BE-3673-0B40-A24C-E0677EFE327B}">
      <dgm:prSet/>
      <dgm:spPr/>
      <dgm:t>
        <a:bodyPr/>
        <a:lstStyle/>
        <a:p>
          <a:endParaRPr lang="fr-FR"/>
        </a:p>
      </dgm:t>
    </dgm:pt>
    <dgm:pt modelId="{B87E4350-49AC-0C40-8550-FDADDCDEC096}">
      <dgm:prSet phldrT="[Texte]"/>
      <dgm:spPr/>
      <dgm:t>
        <a:bodyPr/>
        <a:lstStyle/>
        <a:p>
          <a:r>
            <a:rPr lang="fr-FR" dirty="0"/>
            <a:t>Enseignement scientifique</a:t>
          </a:r>
        </a:p>
      </dgm:t>
    </dgm:pt>
    <dgm:pt modelId="{A6C1EAD9-D20E-7F4D-BF76-9883ECD42056}" type="parTrans" cxnId="{4D5BECFD-CAAD-234A-94F8-308DF851391A}">
      <dgm:prSet/>
      <dgm:spPr/>
      <dgm:t>
        <a:bodyPr/>
        <a:lstStyle/>
        <a:p>
          <a:endParaRPr lang="fr-FR"/>
        </a:p>
      </dgm:t>
    </dgm:pt>
    <dgm:pt modelId="{732283F3-B282-FB49-8D4A-9C274282951B}" type="sibTrans" cxnId="{4D5BECFD-CAAD-234A-94F8-308DF851391A}">
      <dgm:prSet/>
      <dgm:spPr/>
      <dgm:t>
        <a:bodyPr/>
        <a:lstStyle/>
        <a:p>
          <a:endParaRPr lang="fr-FR"/>
        </a:p>
      </dgm:t>
    </dgm:pt>
    <dgm:pt modelId="{D45CE61F-2412-E449-8E4C-25BDBCC23A41}" type="pres">
      <dgm:prSet presAssocID="{2508A42B-4037-F140-B650-231E07C8A022}" presName="Name0" presStyleCnt="0">
        <dgm:presLayoutVars>
          <dgm:chMax val="4"/>
          <dgm:resizeHandles val="exact"/>
        </dgm:presLayoutVars>
      </dgm:prSet>
      <dgm:spPr/>
      <dgm:t>
        <a:bodyPr/>
        <a:lstStyle/>
        <a:p>
          <a:endParaRPr lang="fr-FR"/>
        </a:p>
      </dgm:t>
    </dgm:pt>
    <dgm:pt modelId="{A20396D8-8A52-3940-9B39-DE3E85CE6CB7}" type="pres">
      <dgm:prSet presAssocID="{2508A42B-4037-F140-B650-231E07C8A022}" presName="ellipse" presStyleLbl="trBgShp" presStyleIdx="0" presStyleCnt="1" custLinFactNeighborX="2069" custLinFactNeighborY="-3091"/>
      <dgm:spPr/>
    </dgm:pt>
    <dgm:pt modelId="{AF79BD9C-9E66-904E-B37E-87B0B9CB4E43}" type="pres">
      <dgm:prSet presAssocID="{2508A42B-4037-F140-B650-231E07C8A022}" presName="arrow1" presStyleLbl="fgShp" presStyleIdx="0" presStyleCnt="1"/>
      <dgm:spPr/>
    </dgm:pt>
    <dgm:pt modelId="{C260F161-09A0-574D-B3AC-9FEC0A75458C}" type="pres">
      <dgm:prSet presAssocID="{2508A42B-4037-F140-B650-231E07C8A022}" presName="rectangle" presStyleLbl="revTx" presStyleIdx="0" presStyleCnt="1">
        <dgm:presLayoutVars>
          <dgm:bulletEnabled val="1"/>
        </dgm:presLayoutVars>
      </dgm:prSet>
      <dgm:spPr/>
      <dgm:t>
        <a:bodyPr/>
        <a:lstStyle/>
        <a:p>
          <a:endParaRPr lang="fr-FR"/>
        </a:p>
      </dgm:t>
    </dgm:pt>
    <dgm:pt modelId="{946BD806-48D3-C74F-99A6-62CA1E05D5BD}" type="pres">
      <dgm:prSet presAssocID="{586E9696-87BE-0C48-BB8D-D7A8C2DA5990}" presName="item1" presStyleLbl="node1" presStyleIdx="0" presStyleCnt="3">
        <dgm:presLayoutVars>
          <dgm:bulletEnabled val="1"/>
        </dgm:presLayoutVars>
      </dgm:prSet>
      <dgm:spPr/>
      <dgm:t>
        <a:bodyPr/>
        <a:lstStyle/>
        <a:p>
          <a:endParaRPr lang="fr-FR"/>
        </a:p>
      </dgm:t>
    </dgm:pt>
    <dgm:pt modelId="{16C62B28-2022-9B48-8F7A-8BFD191B8BFC}" type="pres">
      <dgm:prSet presAssocID="{2EC67548-BD2F-AD43-B58C-A4014171688B}" presName="item2" presStyleLbl="node1" presStyleIdx="1" presStyleCnt="3">
        <dgm:presLayoutVars>
          <dgm:bulletEnabled val="1"/>
        </dgm:presLayoutVars>
      </dgm:prSet>
      <dgm:spPr/>
      <dgm:t>
        <a:bodyPr/>
        <a:lstStyle/>
        <a:p>
          <a:endParaRPr lang="fr-FR"/>
        </a:p>
      </dgm:t>
    </dgm:pt>
    <dgm:pt modelId="{91CAD206-93CB-FF45-8C98-721765FDF987}" type="pres">
      <dgm:prSet presAssocID="{B87E4350-49AC-0C40-8550-FDADDCDEC096}" presName="item3" presStyleLbl="node1" presStyleIdx="2" presStyleCnt="3">
        <dgm:presLayoutVars>
          <dgm:bulletEnabled val="1"/>
        </dgm:presLayoutVars>
      </dgm:prSet>
      <dgm:spPr/>
      <dgm:t>
        <a:bodyPr/>
        <a:lstStyle/>
        <a:p>
          <a:endParaRPr lang="fr-FR"/>
        </a:p>
      </dgm:t>
    </dgm:pt>
    <dgm:pt modelId="{18A6D445-9259-B048-8AF5-FFEB0251B573}" type="pres">
      <dgm:prSet presAssocID="{2508A42B-4037-F140-B650-231E07C8A022}" presName="funnel" presStyleLbl="trAlignAcc1" presStyleIdx="0" presStyleCnt="1"/>
      <dgm:spPr/>
    </dgm:pt>
  </dgm:ptLst>
  <dgm:cxnLst>
    <dgm:cxn modelId="{2EA6240C-D117-438A-9BEB-DC79272F9417}" type="presOf" srcId="{586E9696-87BE-0C48-BB8D-D7A8C2DA5990}" destId="{16C62B28-2022-9B48-8F7A-8BFD191B8BFC}" srcOrd="0" destOrd="0" presId="urn:microsoft.com/office/officeart/2005/8/layout/funnel1"/>
    <dgm:cxn modelId="{DE937100-B6F1-4F80-ABB1-BCF06D79E15A}" type="presOf" srcId="{2508A42B-4037-F140-B650-231E07C8A022}" destId="{D45CE61F-2412-E449-8E4C-25BDBCC23A41}" srcOrd="0" destOrd="0" presId="urn:microsoft.com/office/officeart/2005/8/layout/funnel1"/>
    <dgm:cxn modelId="{1330C3BE-3673-0B40-A24C-E0677EFE327B}" srcId="{2508A42B-4037-F140-B650-231E07C8A022}" destId="{2EC67548-BD2F-AD43-B58C-A4014171688B}" srcOrd="2" destOrd="0" parTransId="{50823761-18AF-CA4F-9BB7-B68E9B3F41A0}" sibTransId="{41ED06F6-BAF8-3941-B81F-98827E780343}"/>
    <dgm:cxn modelId="{9A07853F-9998-4E3C-AFAC-B9B2993F41D7}" type="presOf" srcId="{B87E4350-49AC-0C40-8550-FDADDCDEC096}" destId="{C260F161-09A0-574D-B3AC-9FEC0A75458C}" srcOrd="0" destOrd="0" presId="urn:microsoft.com/office/officeart/2005/8/layout/funnel1"/>
    <dgm:cxn modelId="{373096CE-5429-2D46-923F-3CD28B8F6DDB}" srcId="{2508A42B-4037-F140-B650-231E07C8A022}" destId="{586E9696-87BE-0C48-BB8D-D7A8C2DA5990}" srcOrd="1" destOrd="0" parTransId="{EAFD8981-EF0A-0640-9CEB-9645BEBA5DE2}" sibTransId="{D8A607F4-1C37-BE45-A054-E35D255C16D7}"/>
    <dgm:cxn modelId="{4D5BECFD-CAAD-234A-94F8-308DF851391A}" srcId="{2508A42B-4037-F140-B650-231E07C8A022}" destId="{B87E4350-49AC-0C40-8550-FDADDCDEC096}" srcOrd="3" destOrd="0" parTransId="{A6C1EAD9-D20E-7F4D-BF76-9883ECD42056}" sibTransId="{732283F3-B282-FB49-8D4A-9C274282951B}"/>
    <dgm:cxn modelId="{D4C9AC73-8682-4459-A143-D2429210187E}" type="presOf" srcId="{D07EC6F8-B37F-F047-9467-B08C2D2C43A5}" destId="{91CAD206-93CB-FF45-8C98-721765FDF987}" srcOrd="0" destOrd="0" presId="urn:microsoft.com/office/officeart/2005/8/layout/funnel1"/>
    <dgm:cxn modelId="{6B838DB9-9CF0-F143-A268-C4533DF88AF4}" srcId="{2508A42B-4037-F140-B650-231E07C8A022}" destId="{D07EC6F8-B37F-F047-9467-B08C2D2C43A5}" srcOrd="0" destOrd="0" parTransId="{8154BF33-1991-5242-A4C7-C25D15EEBB74}" sibTransId="{4AEC8175-2278-0A44-B9E4-EF5683FCA3AD}"/>
    <dgm:cxn modelId="{2B52323C-1168-43BA-A8DA-7FF0A00CB29B}" type="presOf" srcId="{2EC67548-BD2F-AD43-B58C-A4014171688B}" destId="{946BD806-48D3-C74F-99A6-62CA1E05D5BD}" srcOrd="0" destOrd="0" presId="urn:microsoft.com/office/officeart/2005/8/layout/funnel1"/>
    <dgm:cxn modelId="{4DCF0F09-7188-4B98-81AF-8441F9EFC4B9}" type="presParOf" srcId="{D45CE61F-2412-E449-8E4C-25BDBCC23A41}" destId="{A20396D8-8A52-3940-9B39-DE3E85CE6CB7}" srcOrd="0" destOrd="0" presId="urn:microsoft.com/office/officeart/2005/8/layout/funnel1"/>
    <dgm:cxn modelId="{70463CE7-05A5-4078-A04C-A67C452A9ED4}" type="presParOf" srcId="{D45CE61F-2412-E449-8E4C-25BDBCC23A41}" destId="{AF79BD9C-9E66-904E-B37E-87B0B9CB4E43}" srcOrd="1" destOrd="0" presId="urn:microsoft.com/office/officeart/2005/8/layout/funnel1"/>
    <dgm:cxn modelId="{3A5C5091-4DF3-4BB0-BB23-726ED75BE5B7}" type="presParOf" srcId="{D45CE61F-2412-E449-8E4C-25BDBCC23A41}" destId="{C260F161-09A0-574D-B3AC-9FEC0A75458C}" srcOrd="2" destOrd="0" presId="urn:microsoft.com/office/officeart/2005/8/layout/funnel1"/>
    <dgm:cxn modelId="{543DE093-D363-4149-B7C0-D632A1C5CE09}" type="presParOf" srcId="{D45CE61F-2412-E449-8E4C-25BDBCC23A41}" destId="{946BD806-48D3-C74F-99A6-62CA1E05D5BD}" srcOrd="3" destOrd="0" presId="urn:microsoft.com/office/officeart/2005/8/layout/funnel1"/>
    <dgm:cxn modelId="{D5BFBF04-66F5-4E85-8E75-E48513BFE683}" type="presParOf" srcId="{D45CE61F-2412-E449-8E4C-25BDBCC23A41}" destId="{16C62B28-2022-9B48-8F7A-8BFD191B8BFC}" srcOrd="4" destOrd="0" presId="urn:microsoft.com/office/officeart/2005/8/layout/funnel1"/>
    <dgm:cxn modelId="{9DF66184-D4A2-49E6-A314-D1828475AD7F}" type="presParOf" srcId="{D45CE61F-2412-E449-8E4C-25BDBCC23A41}" destId="{91CAD206-93CB-FF45-8C98-721765FDF987}" srcOrd="5" destOrd="0" presId="urn:microsoft.com/office/officeart/2005/8/layout/funnel1"/>
    <dgm:cxn modelId="{D85D3982-F0FC-4B22-86D3-C68EFB5E9D2C}" type="presParOf" srcId="{D45CE61F-2412-E449-8E4C-25BDBCC23A41}" destId="{18A6D445-9259-B048-8AF5-FFEB0251B57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295D99-E31F-4D80-8539-A75A86226F2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r-CA"/>
        </a:p>
      </dgm:t>
    </dgm:pt>
    <dgm:pt modelId="{3A7FC6A8-B1BD-4FCB-827C-5F6375C18AA0}">
      <dgm:prSet phldrT="[Texte]"/>
      <dgm:spPr/>
      <dgm:t>
        <a:bodyPr/>
        <a:lstStyle/>
        <a:p>
          <a:r>
            <a:rPr lang="fr-FR" dirty="0"/>
            <a:t>L’épreuve</a:t>
          </a:r>
          <a:endParaRPr lang="fr-CA" dirty="0"/>
        </a:p>
      </dgm:t>
    </dgm:pt>
    <dgm:pt modelId="{094F8A05-DFFD-48F8-B168-0B5D64DA5831}" type="parTrans" cxnId="{53E531D5-9ECA-42F7-B0F3-A65F48AB7B88}">
      <dgm:prSet/>
      <dgm:spPr/>
      <dgm:t>
        <a:bodyPr/>
        <a:lstStyle/>
        <a:p>
          <a:endParaRPr lang="fr-CA"/>
        </a:p>
      </dgm:t>
    </dgm:pt>
    <dgm:pt modelId="{7121C1C6-6A03-495C-8E79-702050CF1597}" type="sibTrans" cxnId="{53E531D5-9ECA-42F7-B0F3-A65F48AB7B88}">
      <dgm:prSet/>
      <dgm:spPr/>
      <dgm:t>
        <a:bodyPr/>
        <a:lstStyle/>
        <a:p>
          <a:endParaRPr lang="fr-CA"/>
        </a:p>
      </dgm:t>
    </dgm:pt>
    <dgm:pt modelId="{875E5747-624E-4E8C-A068-B84A5CC265CA}">
      <dgm:prSet phldrT="[Texte]"/>
      <dgm:spPr/>
      <dgm:t>
        <a:bodyPr/>
        <a:lstStyle/>
        <a:p>
          <a:r>
            <a:rPr lang="fr-FR" dirty="0"/>
            <a:t>2 heures </a:t>
          </a:r>
          <a:endParaRPr lang="fr-CA" dirty="0"/>
        </a:p>
      </dgm:t>
    </dgm:pt>
    <dgm:pt modelId="{4E9D3DB6-3B8A-4AA8-BA67-B57021E7DA16}" type="parTrans" cxnId="{80582210-444B-4E3F-AA01-0109C1871C16}">
      <dgm:prSet/>
      <dgm:spPr/>
      <dgm:t>
        <a:bodyPr/>
        <a:lstStyle/>
        <a:p>
          <a:endParaRPr lang="fr-CA"/>
        </a:p>
      </dgm:t>
    </dgm:pt>
    <dgm:pt modelId="{3A7C0094-462C-41F3-A52F-6E9EE668BFA6}" type="sibTrans" cxnId="{80582210-444B-4E3F-AA01-0109C1871C16}">
      <dgm:prSet/>
      <dgm:spPr/>
      <dgm:t>
        <a:bodyPr/>
        <a:lstStyle/>
        <a:p>
          <a:endParaRPr lang="fr-CA"/>
        </a:p>
      </dgm:t>
    </dgm:pt>
    <dgm:pt modelId="{BB4C37F2-F8D2-47A5-9519-BD10CAC22A3A}">
      <dgm:prSet phldrT="[Texte]"/>
      <dgm:spPr/>
      <dgm:t>
        <a:bodyPr/>
        <a:lstStyle/>
        <a:p>
          <a:r>
            <a:rPr lang="fr-FR" dirty="0"/>
            <a:t>Les 3 champs disciplinaires</a:t>
          </a:r>
          <a:endParaRPr lang="fr-CA" dirty="0"/>
        </a:p>
      </dgm:t>
    </dgm:pt>
    <dgm:pt modelId="{5BDDEB90-33B7-4858-8192-03AE3C027146}" type="parTrans" cxnId="{74CD2DD3-FA68-4036-9621-4E409D5CCFE3}">
      <dgm:prSet/>
      <dgm:spPr/>
      <dgm:t>
        <a:bodyPr/>
        <a:lstStyle/>
        <a:p>
          <a:endParaRPr lang="fr-CA"/>
        </a:p>
      </dgm:t>
    </dgm:pt>
    <dgm:pt modelId="{91011F70-E22F-48B2-B23F-87F9CBA3BD23}" type="sibTrans" cxnId="{74CD2DD3-FA68-4036-9621-4E409D5CCFE3}">
      <dgm:prSet/>
      <dgm:spPr/>
      <dgm:t>
        <a:bodyPr/>
        <a:lstStyle/>
        <a:p>
          <a:endParaRPr lang="fr-CA"/>
        </a:p>
      </dgm:t>
    </dgm:pt>
    <dgm:pt modelId="{DD16B171-FD33-4DFE-B992-067AAE9BF20A}">
      <dgm:prSet phldrT="[Texte]"/>
      <dgm:spPr/>
      <dgm:t>
        <a:bodyPr/>
        <a:lstStyle/>
        <a:p>
          <a:r>
            <a:rPr lang="fr-FR" dirty="0"/>
            <a:t>2 exercices / 10</a:t>
          </a:r>
          <a:endParaRPr lang="fr-CA" dirty="0"/>
        </a:p>
      </dgm:t>
    </dgm:pt>
    <dgm:pt modelId="{3FDCD981-B508-4BED-984B-D7723B63B857}" type="parTrans" cxnId="{A582BCA7-E122-4CE8-ADF0-C86F79D145E4}">
      <dgm:prSet/>
      <dgm:spPr/>
      <dgm:t>
        <a:bodyPr/>
        <a:lstStyle/>
        <a:p>
          <a:endParaRPr lang="fr-CA"/>
        </a:p>
      </dgm:t>
    </dgm:pt>
    <dgm:pt modelId="{69DEBA46-6B54-4928-871D-1EC045C836DB}" type="sibTrans" cxnId="{A582BCA7-E122-4CE8-ADF0-C86F79D145E4}">
      <dgm:prSet/>
      <dgm:spPr/>
      <dgm:t>
        <a:bodyPr/>
        <a:lstStyle/>
        <a:p>
          <a:endParaRPr lang="fr-CA"/>
        </a:p>
      </dgm:t>
    </dgm:pt>
    <dgm:pt modelId="{E7061AED-9296-41E3-B781-F9B830602C7D}">
      <dgm:prSet/>
      <dgm:spPr/>
      <dgm:t>
        <a:bodyPr/>
        <a:lstStyle/>
        <a:p>
          <a:r>
            <a:rPr lang="fr-FR" dirty="0"/>
            <a:t>Toutes les formes possibles (QCM, schéma , texte)</a:t>
          </a:r>
          <a:endParaRPr lang="fr-CA" dirty="0"/>
        </a:p>
      </dgm:t>
    </dgm:pt>
    <dgm:pt modelId="{838482CA-A0EF-4C7C-8CDB-26AAD35EB1B9}" type="parTrans" cxnId="{26B8A781-6AB9-4F08-A940-5B4E573D39C0}">
      <dgm:prSet/>
      <dgm:spPr/>
      <dgm:t>
        <a:bodyPr/>
        <a:lstStyle/>
        <a:p>
          <a:endParaRPr lang="fr-CA"/>
        </a:p>
      </dgm:t>
    </dgm:pt>
    <dgm:pt modelId="{64E38644-5AF1-432E-95DC-607055FEC627}" type="sibTrans" cxnId="{26B8A781-6AB9-4F08-A940-5B4E573D39C0}">
      <dgm:prSet/>
      <dgm:spPr/>
      <dgm:t>
        <a:bodyPr/>
        <a:lstStyle/>
        <a:p>
          <a:endParaRPr lang="fr-CA"/>
        </a:p>
      </dgm:t>
    </dgm:pt>
    <dgm:pt modelId="{032BC17D-0C45-4F66-BBB7-EA881F5213DD}">
      <dgm:prSet/>
      <dgm:spPr/>
      <dgm:t>
        <a:bodyPr/>
        <a:lstStyle/>
        <a:p>
          <a:r>
            <a:rPr lang="fr-FR" dirty="0"/>
            <a:t>Sur 1 ou 2 thèmes </a:t>
          </a:r>
          <a:endParaRPr lang="fr-CA" dirty="0"/>
        </a:p>
      </dgm:t>
    </dgm:pt>
    <dgm:pt modelId="{5C276884-F0E0-4846-9435-09C19D8AB92A}" type="parTrans" cxnId="{5B11420E-6388-4CF1-BEF4-2B1A3EB8FF7E}">
      <dgm:prSet/>
      <dgm:spPr/>
      <dgm:t>
        <a:bodyPr/>
        <a:lstStyle/>
        <a:p>
          <a:endParaRPr lang="fr-CA"/>
        </a:p>
      </dgm:t>
    </dgm:pt>
    <dgm:pt modelId="{D4DF1272-F499-4EB1-B7F1-34AA478667C0}" type="sibTrans" cxnId="{5B11420E-6388-4CF1-BEF4-2B1A3EB8FF7E}">
      <dgm:prSet/>
      <dgm:spPr/>
      <dgm:t>
        <a:bodyPr/>
        <a:lstStyle/>
        <a:p>
          <a:endParaRPr lang="fr-CA"/>
        </a:p>
      </dgm:t>
    </dgm:pt>
    <dgm:pt modelId="{91E8DEA6-B3ED-41DA-BD22-FDC16817D145}" type="pres">
      <dgm:prSet presAssocID="{27295D99-E31F-4D80-8539-A75A86226F21}" presName="cycle" presStyleCnt="0">
        <dgm:presLayoutVars>
          <dgm:chMax val="1"/>
          <dgm:dir/>
          <dgm:animLvl val="ctr"/>
          <dgm:resizeHandles val="exact"/>
        </dgm:presLayoutVars>
      </dgm:prSet>
      <dgm:spPr/>
      <dgm:t>
        <a:bodyPr/>
        <a:lstStyle/>
        <a:p>
          <a:endParaRPr lang="fr-FR"/>
        </a:p>
      </dgm:t>
    </dgm:pt>
    <dgm:pt modelId="{B05C5964-1D28-4A14-BB1F-76C2986C52A9}" type="pres">
      <dgm:prSet presAssocID="{3A7FC6A8-B1BD-4FCB-827C-5F6375C18AA0}" presName="centerShape" presStyleLbl="node0" presStyleIdx="0" presStyleCnt="1"/>
      <dgm:spPr/>
      <dgm:t>
        <a:bodyPr/>
        <a:lstStyle/>
        <a:p>
          <a:endParaRPr lang="fr-FR"/>
        </a:p>
      </dgm:t>
    </dgm:pt>
    <dgm:pt modelId="{9B4DD32A-2648-47C8-B59B-52E42A290E4D}" type="pres">
      <dgm:prSet presAssocID="{4E9D3DB6-3B8A-4AA8-BA67-B57021E7DA16}" presName="parTrans" presStyleLbl="bgSibTrans2D1" presStyleIdx="0" presStyleCnt="5"/>
      <dgm:spPr/>
      <dgm:t>
        <a:bodyPr/>
        <a:lstStyle/>
        <a:p>
          <a:endParaRPr lang="fr-FR"/>
        </a:p>
      </dgm:t>
    </dgm:pt>
    <dgm:pt modelId="{D8014785-1F8A-4FB7-8AC6-466E56B79734}" type="pres">
      <dgm:prSet presAssocID="{875E5747-624E-4E8C-A068-B84A5CC265CA}" presName="node" presStyleLbl="node1" presStyleIdx="0" presStyleCnt="5">
        <dgm:presLayoutVars>
          <dgm:bulletEnabled val="1"/>
        </dgm:presLayoutVars>
      </dgm:prSet>
      <dgm:spPr/>
      <dgm:t>
        <a:bodyPr/>
        <a:lstStyle/>
        <a:p>
          <a:endParaRPr lang="fr-FR"/>
        </a:p>
      </dgm:t>
    </dgm:pt>
    <dgm:pt modelId="{E7AFA192-7EF7-4D4D-95B8-F8C24E0DD1C8}" type="pres">
      <dgm:prSet presAssocID="{5BDDEB90-33B7-4858-8192-03AE3C027146}" presName="parTrans" presStyleLbl="bgSibTrans2D1" presStyleIdx="1" presStyleCnt="5" custLinFactNeighborX="6080" custLinFactNeighborY="50016"/>
      <dgm:spPr/>
      <dgm:t>
        <a:bodyPr/>
        <a:lstStyle/>
        <a:p>
          <a:endParaRPr lang="fr-FR"/>
        </a:p>
      </dgm:t>
    </dgm:pt>
    <dgm:pt modelId="{C33C1416-3F75-4F67-985F-905ADF9827C4}" type="pres">
      <dgm:prSet presAssocID="{BB4C37F2-F8D2-47A5-9519-BD10CAC22A3A}" presName="node" presStyleLbl="node1" presStyleIdx="1" presStyleCnt="5" custRadScaleRad="96480" custRadScaleInc="124487">
        <dgm:presLayoutVars>
          <dgm:bulletEnabled val="1"/>
        </dgm:presLayoutVars>
      </dgm:prSet>
      <dgm:spPr/>
      <dgm:t>
        <a:bodyPr/>
        <a:lstStyle/>
        <a:p>
          <a:endParaRPr lang="fr-FR"/>
        </a:p>
      </dgm:t>
    </dgm:pt>
    <dgm:pt modelId="{5A0C0ACD-7A32-4562-B94C-8774FBD8BAC1}" type="pres">
      <dgm:prSet presAssocID="{5C276884-F0E0-4846-9435-09C19D8AB92A}" presName="parTrans" presStyleLbl="bgSibTrans2D1" presStyleIdx="2" presStyleCnt="5"/>
      <dgm:spPr/>
      <dgm:t>
        <a:bodyPr/>
        <a:lstStyle/>
        <a:p>
          <a:endParaRPr lang="fr-FR"/>
        </a:p>
      </dgm:t>
    </dgm:pt>
    <dgm:pt modelId="{84BF5354-8C8E-47E4-BCB2-CA5BB3939326}" type="pres">
      <dgm:prSet presAssocID="{032BC17D-0C45-4F66-BBB7-EA881F5213DD}" presName="node" presStyleLbl="node1" presStyleIdx="2" presStyleCnt="5" custRadScaleRad="101733" custRadScaleInc="129186">
        <dgm:presLayoutVars>
          <dgm:bulletEnabled val="1"/>
        </dgm:presLayoutVars>
      </dgm:prSet>
      <dgm:spPr/>
      <dgm:t>
        <a:bodyPr/>
        <a:lstStyle/>
        <a:p>
          <a:endParaRPr lang="fr-FR"/>
        </a:p>
      </dgm:t>
    </dgm:pt>
    <dgm:pt modelId="{C24AAC2C-9BF7-4B7D-80F5-7E1F560BB7EF}" type="pres">
      <dgm:prSet presAssocID="{3FDCD981-B508-4BED-984B-D7723B63B857}" presName="parTrans" presStyleLbl="bgSibTrans2D1" presStyleIdx="3" presStyleCnt="5"/>
      <dgm:spPr/>
      <dgm:t>
        <a:bodyPr/>
        <a:lstStyle/>
        <a:p>
          <a:endParaRPr lang="fr-FR"/>
        </a:p>
      </dgm:t>
    </dgm:pt>
    <dgm:pt modelId="{B9F9CCAD-7268-48FA-9EF1-BEA05F65D28A}" type="pres">
      <dgm:prSet presAssocID="{DD16B171-FD33-4DFE-B992-067AAE9BF20A}" presName="node" presStyleLbl="node1" presStyleIdx="3" presStyleCnt="5" custRadScaleRad="107524" custRadScaleInc="-253281">
        <dgm:presLayoutVars>
          <dgm:bulletEnabled val="1"/>
        </dgm:presLayoutVars>
      </dgm:prSet>
      <dgm:spPr/>
      <dgm:t>
        <a:bodyPr/>
        <a:lstStyle/>
        <a:p>
          <a:endParaRPr lang="fr-FR"/>
        </a:p>
      </dgm:t>
    </dgm:pt>
    <dgm:pt modelId="{5DDE3829-7BEB-4345-8CA2-9CF84B62C788}" type="pres">
      <dgm:prSet presAssocID="{838482CA-A0EF-4C7C-8CDB-26AAD35EB1B9}" presName="parTrans" presStyleLbl="bgSibTrans2D1" presStyleIdx="4" presStyleCnt="5"/>
      <dgm:spPr/>
      <dgm:t>
        <a:bodyPr/>
        <a:lstStyle/>
        <a:p>
          <a:endParaRPr lang="fr-FR"/>
        </a:p>
      </dgm:t>
    </dgm:pt>
    <dgm:pt modelId="{A32FD95F-9F44-4E47-BC30-EB6638A0EF4F}" type="pres">
      <dgm:prSet presAssocID="{E7061AED-9296-41E3-B781-F9B830602C7D}" presName="node" presStyleLbl="node1" presStyleIdx="4" presStyleCnt="5" custScaleX="160609" custRadScaleRad="116949" custRadScaleInc="-1647">
        <dgm:presLayoutVars>
          <dgm:bulletEnabled val="1"/>
        </dgm:presLayoutVars>
      </dgm:prSet>
      <dgm:spPr/>
      <dgm:t>
        <a:bodyPr/>
        <a:lstStyle/>
        <a:p>
          <a:endParaRPr lang="fr-FR"/>
        </a:p>
      </dgm:t>
    </dgm:pt>
  </dgm:ptLst>
  <dgm:cxnLst>
    <dgm:cxn modelId="{216BDA3C-400D-40AD-8DA8-AF3AE5A2E57F}" type="presOf" srcId="{032BC17D-0C45-4F66-BBB7-EA881F5213DD}" destId="{84BF5354-8C8E-47E4-BCB2-CA5BB3939326}" srcOrd="0" destOrd="0" presId="urn:microsoft.com/office/officeart/2005/8/layout/radial4"/>
    <dgm:cxn modelId="{FF6819B0-1F2D-451C-AEBB-A5419FDC9C18}" type="presOf" srcId="{875E5747-624E-4E8C-A068-B84A5CC265CA}" destId="{D8014785-1F8A-4FB7-8AC6-466E56B79734}" srcOrd="0" destOrd="0" presId="urn:microsoft.com/office/officeart/2005/8/layout/radial4"/>
    <dgm:cxn modelId="{80582210-444B-4E3F-AA01-0109C1871C16}" srcId="{3A7FC6A8-B1BD-4FCB-827C-5F6375C18AA0}" destId="{875E5747-624E-4E8C-A068-B84A5CC265CA}" srcOrd="0" destOrd="0" parTransId="{4E9D3DB6-3B8A-4AA8-BA67-B57021E7DA16}" sibTransId="{3A7C0094-462C-41F3-A52F-6E9EE668BFA6}"/>
    <dgm:cxn modelId="{CEA1215A-DBB2-4AB6-B2AC-5D2B83432E23}" type="presOf" srcId="{4E9D3DB6-3B8A-4AA8-BA67-B57021E7DA16}" destId="{9B4DD32A-2648-47C8-B59B-52E42A290E4D}" srcOrd="0" destOrd="0" presId="urn:microsoft.com/office/officeart/2005/8/layout/radial4"/>
    <dgm:cxn modelId="{53EF622C-0F40-4CCF-84B3-4CAEB08650BD}" type="presOf" srcId="{BB4C37F2-F8D2-47A5-9519-BD10CAC22A3A}" destId="{C33C1416-3F75-4F67-985F-905ADF9827C4}" srcOrd="0" destOrd="0" presId="urn:microsoft.com/office/officeart/2005/8/layout/radial4"/>
    <dgm:cxn modelId="{26B8A781-6AB9-4F08-A940-5B4E573D39C0}" srcId="{3A7FC6A8-B1BD-4FCB-827C-5F6375C18AA0}" destId="{E7061AED-9296-41E3-B781-F9B830602C7D}" srcOrd="4" destOrd="0" parTransId="{838482CA-A0EF-4C7C-8CDB-26AAD35EB1B9}" sibTransId="{64E38644-5AF1-432E-95DC-607055FEC627}"/>
    <dgm:cxn modelId="{74CD2DD3-FA68-4036-9621-4E409D5CCFE3}" srcId="{3A7FC6A8-B1BD-4FCB-827C-5F6375C18AA0}" destId="{BB4C37F2-F8D2-47A5-9519-BD10CAC22A3A}" srcOrd="1" destOrd="0" parTransId="{5BDDEB90-33B7-4858-8192-03AE3C027146}" sibTransId="{91011F70-E22F-48B2-B23F-87F9CBA3BD23}"/>
    <dgm:cxn modelId="{A166C604-ECAD-468C-BB75-58C98A480B1D}" type="presOf" srcId="{838482CA-A0EF-4C7C-8CDB-26AAD35EB1B9}" destId="{5DDE3829-7BEB-4345-8CA2-9CF84B62C788}" srcOrd="0" destOrd="0" presId="urn:microsoft.com/office/officeart/2005/8/layout/radial4"/>
    <dgm:cxn modelId="{4302BA3F-333B-4ACC-87DA-064FE6044DCE}" type="presOf" srcId="{27295D99-E31F-4D80-8539-A75A86226F21}" destId="{91E8DEA6-B3ED-41DA-BD22-FDC16817D145}" srcOrd="0" destOrd="0" presId="urn:microsoft.com/office/officeart/2005/8/layout/radial4"/>
    <dgm:cxn modelId="{53E531D5-9ECA-42F7-B0F3-A65F48AB7B88}" srcId="{27295D99-E31F-4D80-8539-A75A86226F21}" destId="{3A7FC6A8-B1BD-4FCB-827C-5F6375C18AA0}" srcOrd="0" destOrd="0" parTransId="{094F8A05-DFFD-48F8-B168-0B5D64DA5831}" sibTransId="{7121C1C6-6A03-495C-8E79-702050CF1597}"/>
    <dgm:cxn modelId="{A582BCA7-E122-4CE8-ADF0-C86F79D145E4}" srcId="{3A7FC6A8-B1BD-4FCB-827C-5F6375C18AA0}" destId="{DD16B171-FD33-4DFE-B992-067AAE9BF20A}" srcOrd="3" destOrd="0" parTransId="{3FDCD981-B508-4BED-984B-D7723B63B857}" sibTransId="{69DEBA46-6B54-4928-871D-1EC045C836DB}"/>
    <dgm:cxn modelId="{B78F6251-7C5F-43B7-AB36-34FBC0512301}" type="presOf" srcId="{5BDDEB90-33B7-4858-8192-03AE3C027146}" destId="{E7AFA192-7EF7-4D4D-95B8-F8C24E0DD1C8}" srcOrd="0" destOrd="0" presId="urn:microsoft.com/office/officeart/2005/8/layout/radial4"/>
    <dgm:cxn modelId="{93F360A5-1F3F-4762-B963-F7CBFF9A1FE7}" type="presOf" srcId="{E7061AED-9296-41E3-B781-F9B830602C7D}" destId="{A32FD95F-9F44-4E47-BC30-EB6638A0EF4F}" srcOrd="0" destOrd="0" presId="urn:microsoft.com/office/officeart/2005/8/layout/radial4"/>
    <dgm:cxn modelId="{C42908F3-B255-4F43-BACB-14218C5917F2}" type="presOf" srcId="{3FDCD981-B508-4BED-984B-D7723B63B857}" destId="{C24AAC2C-9BF7-4B7D-80F5-7E1F560BB7EF}" srcOrd="0" destOrd="0" presId="urn:microsoft.com/office/officeart/2005/8/layout/radial4"/>
    <dgm:cxn modelId="{A4389427-BB93-4A9C-A9B6-6AEBEF44E00F}" type="presOf" srcId="{3A7FC6A8-B1BD-4FCB-827C-5F6375C18AA0}" destId="{B05C5964-1D28-4A14-BB1F-76C2986C52A9}" srcOrd="0" destOrd="0" presId="urn:microsoft.com/office/officeart/2005/8/layout/radial4"/>
    <dgm:cxn modelId="{813050B1-7915-4452-90D1-6C23E87ADCCA}" type="presOf" srcId="{DD16B171-FD33-4DFE-B992-067AAE9BF20A}" destId="{B9F9CCAD-7268-48FA-9EF1-BEA05F65D28A}" srcOrd="0" destOrd="0" presId="urn:microsoft.com/office/officeart/2005/8/layout/radial4"/>
    <dgm:cxn modelId="{DCC34B07-C8CD-4950-A15D-879D95F3BA87}" type="presOf" srcId="{5C276884-F0E0-4846-9435-09C19D8AB92A}" destId="{5A0C0ACD-7A32-4562-B94C-8774FBD8BAC1}" srcOrd="0" destOrd="0" presId="urn:microsoft.com/office/officeart/2005/8/layout/radial4"/>
    <dgm:cxn modelId="{5B11420E-6388-4CF1-BEF4-2B1A3EB8FF7E}" srcId="{3A7FC6A8-B1BD-4FCB-827C-5F6375C18AA0}" destId="{032BC17D-0C45-4F66-BBB7-EA881F5213DD}" srcOrd="2" destOrd="0" parTransId="{5C276884-F0E0-4846-9435-09C19D8AB92A}" sibTransId="{D4DF1272-F499-4EB1-B7F1-34AA478667C0}"/>
    <dgm:cxn modelId="{5F3C52B0-C659-4988-A921-32FC28233C85}" type="presParOf" srcId="{91E8DEA6-B3ED-41DA-BD22-FDC16817D145}" destId="{B05C5964-1D28-4A14-BB1F-76C2986C52A9}" srcOrd="0" destOrd="0" presId="urn:microsoft.com/office/officeart/2005/8/layout/radial4"/>
    <dgm:cxn modelId="{29135D36-B259-4469-BC36-12CB5FCAAEAE}" type="presParOf" srcId="{91E8DEA6-B3ED-41DA-BD22-FDC16817D145}" destId="{9B4DD32A-2648-47C8-B59B-52E42A290E4D}" srcOrd="1" destOrd="0" presId="urn:microsoft.com/office/officeart/2005/8/layout/radial4"/>
    <dgm:cxn modelId="{5C7F386F-585A-43C2-885D-82F38C7A34C3}" type="presParOf" srcId="{91E8DEA6-B3ED-41DA-BD22-FDC16817D145}" destId="{D8014785-1F8A-4FB7-8AC6-466E56B79734}" srcOrd="2" destOrd="0" presId="urn:microsoft.com/office/officeart/2005/8/layout/radial4"/>
    <dgm:cxn modelId="{D23EB7BD-50F0-4E77-93C9-E35C485B579C}" type="presParOf" srcId="{91E8DEA6-B3ED-41DA-BD22-FDC16817D145}" destId="{E7AFA192-7EF7-4D4D-95B8-F8C24E0DD1C8}" srcOrd="3" destOrd="0" presId="urn:microsoft.com/office/officeart/2005/8/layout/radial4"/>
    <dgm:cxn modelId="{C1FB0279-7051-48AC-9FC4-F33196B529FF}" type="presParOf" srcId="{91E8DEA6-B3ED-41DA-BD22-FDC16817D145}" destId="{C33C1416-3F75-4F67-985F-905ADF9827C4}" srcOrd="4" destOrd="0" presId="urn:microsoft.com/office/officeart/2005/8/layout/radial4"/>
    <dgm:cxn modelId="{A9F0EA86-E987-4F25-8AA4-9A2D8430E303}" type="presParOf" srcId="{91E8DEA6-B3ED-41DA-BD22-FDC16817D145}" destId="{5A0C0ACD-7A32-4562-B94C-8774FBD8BAC1}" srcOrd="5" destOrd="0" presId="urn:microsoft.com/office/officeart/2005/8/layout/radial4"/>
    <dgm:cxn modelId="{2BDEED38-A6A6-4702-88B2-B10E14740BFB}" type="presParOf" srcId="{91E8DEA6-B3ED-41DA-BD22-FDC16817D145}" destId="{84BF5354-8C8E-47E4-BCB2-CA5BB3939326}" srcOrd="6" destOrd="0" presId="urn:microsoft.com/office/officeart/2005/8/layout/radial4"/>
    <dgm:cxn modelId="{38A4FC2E-98CD-4798-AA3A-E877669C4388}" type="presParOf" srcId="{91E8DEA6-B3ED-41DA-BD22-FDC16817D145}" destId="{C24AAC2C-9BF7-4B7D-80F5-7E1F560BB7EF}" srcOrd="7" destOrd="0" presId="urn:microsoft.com/office/officeart/2005/8/layout/radial4"/>
    <dgm:cxn modelId="{BDE395CF-5CFD-4CF1-98DD-055075626557}" type="presParOf" srcId="{91E8DEA6-B3ED-41DA-BD22-FDC16817D145}" destId="{B9F9CCAD-7268-48FA-9EF1-BEA05F65D28A}" srcOrd="8" destOrd="0" presId="urn:microsoft.com/office/officeart/2005/8/layout/radial4"/>
    <dgm:cxn modelId="{4D7B5118-D6D7-4D37-AB4C-B0B18E15E57A}" type="presParOf" srcId="{91E8DEA6-B3ED-41DA-BD22-FDC16817D145}" destId="{5DDE3829-7BEB-4345-8CA2-9CF84B62C788}" srcOrd="9" destOrd="0" presId="urn:microsoft.com/office/officeart/2005/8/layout/radial4"/>
    <dgm:cxn modelId="{A6C16D4B-10CD-4C06-BFB4-6E2CC62D8596}" type="presParOf" srcId="{91E8DEA6-B3ED-41DA-BD22-FDC16817D145}" destId="{A32FD95F-9F44-4E47-BC30-EB6638A0EF4F}"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1EC8149-63AC-4C90-B80A-62E7942F53C7}" type="doc">
      <dgm:prSet loTypeId="urn:microsoft.com/office/officeart/2005/8/layout/hProcess9" loCatId="process" qsTypeId="urn:microsoft.com/office/officeart/2005/8/quickstyle/simple1" qsCatId="simple" csTypeId="urn:microsoft.com/office/officeart/2005/8/colors/colorful1" csCatId="colorful" phldr="1"/>
      <dgm:spPr/>
    </dgm:pt>
    <dgm:pt modelId="{F80292E8-6E15-4292-BE4D-CEF315E6CDF8}">
      <dgm:prSet phldrT="[Texte]"/>
      <dgm:spPr/>
      <dgm:t>
        <a:bodyPr/>
        <a:lstStyle/>
        <a:p>
          <a:r>
            <a:rPr lang="fr-FR" dirty="0">
              <a:sym typeface="Wingdings"/>
            </a:rPr>
            <a:t> </a:t>
          </a:r>
          <a:r>
            <a:rPr lang="fr-FR" dirty="0"/>
            <a:t>Publication d’une banque restreinte accessible aux enseignants</a:t>
          </a:r>
          <a:endParaRPr lang="fr-CA" dirty="0"/>
        </a:p>
      </dgm:t>
    </dgm:pt>
    <dgm:pt modelId="{C88BD224-39D1-4C53-90CB-2A8FDEC774A6}" type="parTrans" cxnId="{471A65E4-5B28-49A1-9EEF-F7A846F12588}">
      <dgm:prSet/>
      <dgm:spPr/>
      <dgm:t>
        <a:bodyPr/>
        <a:lstStyle/>
        <a:p>
          <a:endParaRPr lang="fr-CA"/>
        </a:p>
      </dgm:t>
    </dgm:pt>
    <dgm:pt modelId="{95FF7C7B-A617-4C13-8421-27D62BE853A7}" type="sibTrans" cxnId="{471A65E4-5B28-49A1-9EEF-F7A846F12588}">
      <dgm:prSet/>
      <dgm:spPr/>
      <dgm:t>
        <a:bodyPr/>
        <a:lstStyle/>
        <a:p>
          <a:endParaRPr lang="fr-CA"/>
        </a:p>
      </dgm:t>
    </dgm:pt>
    <dgm:pt modelId="{9C5036AB-1ADE-4F0F-9C01-F5E2FDC0E5D0}">
      <dgm:prSet phldrT="[Texte]"/>
      <dgm:spPr/>
      <dgm:t>
        <a:bodyPr/>
        <a:lstStyle/>
        <a:p>
          <a:r>
            <a:rPr lang="fr-FR" dirty="0">
              <a:sym typeface="Wingdings"/>
            </a:rPr>
            <a:t> </a:t>
          </a:r>
          <a:r>
            <a:rPr lang="fr-FR" dirty="0"/>
            <a:t>Choix du sujet complet en équipe </a:t>
          </a:r>
          <a:endParaRPr lang="fr-CA" dirty="0"/>
        </a:p>
      </dgm:t>
    </dgm:pt>
    <dgm:pt modelId="{19BF8114-4413-4846-A717-3038BC81E9D6}" type="parTrans" cxnId="{9ABC04B6-65E8-4B07-A537-A584B7A1E281}">
      <dgm:prSet/>
      <dgm:spPr/>
      <dgm:t>
        <a:bodyPr/>
        <a:lstStyle/>
        <a:p>
          <a:endParaRPr lang="fr-CA"/>
        </a:p>
      </dgm:t>
    </dgm:pt>
    <dgm:pt modelId="{B8C1ED42-6127-4892-A34B-1D0B08F16692}" type="sibTrans" cxnId="{9ABC04B6-65E8-4B07-A537-A584B7A1E281}">
      <dgm:prSet/>
      <dgm:spPr/>
      <dgm:t>
        <a:bodyPr/>
        <a:lstStyle/>
        <a:p>
          <a:endParaRPr lang="fr-CA"/>
        </a:p>
      </dgm:t>
    </dgm:pt>
    <dgm:pt modelId="{93D9F29A-9937-40A4-9E5D-C6D21B1A1DFD}">
      <dgm:prSet phldrT="[Texte]"/>
      <dgm:spPr/>
      <dgm:t>
        <a:bodyPr/>
        <a:lstStyle/>
        <a:p>
          <a:r>
            <a:rPr lang="fr-FR" dirty="0">
              <a:sym typeface="Wingdings"/>
            </a:rPr>
            <a:t></a:t>
          </a:r>
          <a:r>
            <a:rPr lang="fr-FR" dirty="0"/>
            <a:t>Correction dématérialisée</a:t>
          </a:r>
          <a:endParaRPr lang="fr-CA" dirty="0"/>
        </a:p>
      </dgm:t>
    </dgm:pt>
    <dgm:pt modelId="{2F08322F-C782-441C-B6B1-72D8B9A9C6BF}" type="parTrans" cxnId="{9FAB4E0C-D79D-4DCB-972E-6F346E0BE2C2}">
      <dgm:prSet/>
      <dgm:spPr/>
      <dgm:t>
        <a:bodyPr/>
        <a:lstStyle/>
        <a:p>
          <a:endParaRPr lang="fr-CA"/>
        </a:p>
      </dgm:t>
    </dgm:pt>
    <dgm:pt modelId="{D3829114-17FF-4C29-8A1D-4F343CEDAA44}" type="sibTrans" cxnId="{9FAB4E0C-D79D-4DCB-972E-6F346E0BE2C2}">
      <dgm:prSet/>
      <dgm:spPr/>
      <dgm:t>
        <a:bodyPr/>
        <a:lstStyle/>
        <a:p>
          <a:endParaRPr lang="fr-CA"/>
        </a:p>
      </dgm:t>
    </dgm:pt>
    <dgm:pt modelId="{D9BB978C-30F5-41FB-9551-87FAE3F82DA0}" type="pres">
      <dgm:prSet presAssocID="{B1EC8149-63AC-4C90-B80A-62E7942F53C7}" presName="CompostProcess" presStyleCnt="0">
        <dgm:presLayoutVars>
          <dgm:dir/>
          <dgm:resizeHandles val="exact"/>
        </dgm:presLayoutVars>
      </dgm:prSet>
      <dgm:spPr/>
    </dgm:pt>
    <dgm:pt modelId="{D81B75A0-0BD3-463C-BEC7-5A1CD18AA5D8}" type="pres">
      <dgm:prSet presAssocID="{B1EC8149-63AC-4C90-B80A-62E7942F53C7}" presName="arrow" presStyleLbl="bgShp" presStyleIdx="0" presStyleCnt="1"/>
      <dgm:spPr/>
    </dgm:pt>
    <dgm:pt modelId="{0005ADF4-116A-48C7-9C09-E3FE0C0B15AB}" type="pres">
      <dgm:prSet presAssocID="{B1EC8149-63AC-4C90-B80A-62E7942F53C7}" presName="linearProcess" presStyleCnt="0"/>
      <dgm:spPr/>
    </dgm:pt>
    <dgm:pt modelId="{25E18941-2971-43EF-8ECD-902C5010EA9B}" type="pres">
      <dgm:prSet presAssocID="{F80292E8-6E15-4292-BE4D-CEF315E6CDF8}" presName="textNode" presStyleLbl="node1" presStyleIdx="0" presStyleCnt="3">
        <dgm:presLayoutVars>
          <dgm:bulletEnabled val="1"/>
        </dgm:presLayoutVars>
      </dgm:prSet>
      <dgm:spPr/>
      <dgm:t>
        <a:bodyPr/>
        <a:lstStyle/>
        <a:p>
          <a:endParaRPr lang="fr-FR"/>
        </a:p>
      </dgm:t>
    </dgm:pt>
    <dgm:pt modelId="{7D8C68A9-CCD8-47A0-8C3A-FD37FB0405F9}" type="pres">
      <dgm:prSet presAssocID="{95FF7C7B-A617-4C13-8421-27D62BE853A7}" presName="sibTrans" presStyleCnt="0"/>
      <dgm:spPr/>
    </dgm:pt>
    <dgm:pt modelId="{30720C57-5F89-4A6E-8BE7-2049319AA714}" type="pres">
      <dgm:prSet presAssocID="{9C5036AB-1ADE-4F0F-9C01-F5E2FDC0E5D0}" presName="textNode" presStyleLbl="node1" presStyleIdx="1" presStyleCnt="3">
        <dgm:presLayoutVars>
          <dgm:bulletEnabled val="1"/>
        </dgm:presLayoutVars>
      </dgm:prSet>
      <dgm:spPr/>
      <dgm:t>
        <a:bodyPr/>
        <a:lstStyle/>
        <a:p>
          <a:endParaRPr lang="fr-FR"/>
        </a:p>
      </dgm:t>
    </dgm:pt>
    <dgm:pt modelId="{5928EF57-BC74-41D0-A98D-1A724D054DA0}" type="pres">
      <dgm:prSet presAssocID="{B8C1ED42-6127-4892-A34B-1D0B08F16692}" presName="sibTrans" presStyleCnt="0"/>
      <dgm:spPr/>
    </dgm:pt>
    <dgm:pt modelId="{92EEAA03-C661-4BE5-A229-48F660FB7555}" type="pres">
      <dgm:prSet presAssocID="{93D9F29A-9937-40A4-9E5D-C6D21B1A1DFD}" presName="textNode" presStyleLbl="node1" presStyleIdx="2" presStyleCnt="3">
        <dgm:presLayoutVars>
          <dgm:bulletEnabled val="1"/>
        </dgm:presLayoutVars>
      </dgm:prSet>
      <dgm:spPr/>
      <dgm:t>
        <a:bodyPr/>
        <a:lstStyle/>
        <a:p>
          <a:endParaRPr lang="fr-FR"/>
        </a:p>
      </dgm:t>
    </dgm:pt>
  </dgm:ptLst>
  <dgm:cxnLst>
    <dgm:cxn modelId="{9FAB4E0C-D79D-4DCB-972E-6F346E0BE2C2}" srcId="{B1EC8149-63AC-4C90-B80A-62E7942F53C7}" destId="{93D9F29A-9937-40A4-9E5D-C6D21B1A1DFD}" srcOrd="2" destOrd="0" parTransId="{2F08322F-C782-441C-B6B1-72D8B9A9C6BF}" sibTransId="{D3829114-17FF-4C29-8A1D-4F343CEDAA44}"/>
    <dgm:cxn modelId="{F411E73F-8BCD-4E9D-A524-42694E7C5717}" type="presOf" srcId="{B1EC8149-63AC-4C90-B80A-62E7942F53C7}" destId="{D9BB978C-30F5-41FB-9551-87FAE3F82DA0}" srcOrd="0" destOrd="0" presId="urn:microsoft.com/office/officeart/2005/8/layout/hProcess9"/>
    <dgm:cxn modelId="{9225418F-6291-494B-89F1-A624D01C7190}" type="presOf" srcId="{F80292E8-6E15-4292-BE4D-CEF315E6CDF8}" destId="{25E18941-2971-43EF-8ECD-902C5010EA9B}" srcOrd="0" destOrd="0" presId="urn:microsoft.com/office/officeart/2005/8/layout/hProcess9"/>
    <dgm:cxn modelId="{5C19AE11-4A15-4A1C-95CF-C9AFA3FA425F}" type="presOf" srcId="{93D9F29A-9937-40A4-9E5D-C6D21B1A1DFD}" destId="{92EEAA03-C661-4BE5-A229-48F660FB7555}" srcOrd="0" destOrd="0" presId="urn:microsoft.com/office/officeart/2005/8/layout/hProcess9"/>
    <dgm:cxn modelId="{84DB3314-3FB2-46C5-885D-BC8B4AE2EE6E}" type="presOf" srcId="{9C5036AB-1ADE-4F0F-9C01-F5E2FDC0E5D0}" destId="{30720C57-5F89-4A6E-8BE7-2049319AA714}" srcOrd="0" destOrd="0" presId="urn:microsoft.com/office/officeart/2005/8/layout/hProcess9"/>
    <dgm:cxn modelId="{471A65E4-5B28-49A1-9EEF-F7A846F12588}" srcId="{B1EC8149-63AC-4C90-B80A-62E7942F53C7}" destId="{F80292E8-6E15-4292-BE4D-CEF315E6CDF8}" srcOrd="0" destOrd="0" parTransId="{C88BD224-39D1-4C53-90CB-2A8FDEC774A6}" sibTransId="{95FF7C7B-A617-4C13-8421-27D62BE853A7}"/>
    <dgm:cxn modelId="{9ABC04B6-65E8-4B07-A537-A584B7A1E281}" srcId="{B1EC8149-63AC-4C90-B80A-62E7942F53C7}" destId="{9C5036AB-1ADE-4F0F-9C01-F5E2FDC0E5D0}" srcOrd="1" destOrd="0" parTransId="{19BF8114-4413-4846-A717-3038BC81E9D6}" sibTransId="{B8C1ED42-6127-4892-A34B-1D0B08F16692}"/>
    <dgm:cxn modelId="{FB3CB576-D539-41B8-AB5E-262DD064C2AD}" type="presParOf" srcId="{D9BB978C-30F5-41FB-9551-87FAE3F82DA0}" destId="{D81B75A0-0BD3-463C-BEC7-5A1CD18AA5D8}" srcOrd="0" destOrd="0" presId="urn:microsoft.com/office/officeart/2005/8/layout/hProcess9"/>
    <dgm:cxn modelId="{EBE5F78E-F679-4AB1-800E-B5F18FD6CB92}" type="presParOf" srcId="{D9BB978C-30F5-41FB-9551-87FAE3F82DA0}" destId="{0005ADF4-116A-48C7-9C09-E3FE0C0B15AB}" srcOrd="1" destOrd="0" presId="urn:microsoft.com/office/officeart/2005/8/layout/hProcess9"/>
    <dgm:cxn modelId="{6704A9F4-ABCD-460B-87D3-563E0863D8E2}" type="presParOf" srcId="{0005ADF4-116A-48C7-9C09-E3FE0C0B15AB}" destId="{25E18941-2971-43EF-8ECD-902C5010EA9B}" srcOrd="0" destOrd="0" presId="urn:microsoft.com/office/officeart/2005/8/layout/hProcess9"/>
    <dgm:cxn modelId="{185728F1-8C68-4FD4-9A6E-5912E768EB08}" type="presParOf" srcId="{0005ADF4-116A-48C7-9C09-E3FE0C0B15AB}" destId="{7D8C68A9-CCD8-47A0-8C3A-FD37FB0405F9}" srcOrd="1" destOrd="0" presId="urn:microsoft.com/office/officeart/2005/8/layout/hProcess9"/>
    <dgm:cxn modelId="{4535309D-99C5-4AD0-96F1-7ACD661F78BE}" type="presParOf" srcId="{0005ADF4-116A-48C7-9C09-E3FE0C0B15AB}" destId="{30720C57-5F89-4A6E-8BE7-2049319AA714}" srcOrd="2" destOrd="0" presId="urn:microsoft.com/office/officeart/2005/8/layout/hProcess9"/>
    <dgm:cxn modelId="{7F5E7FE3-8DEF-4BE0-9B33-173E6590E728}" type="presParOf" srcId="{0005ADF4-116A-48C7-9C09-E3FE0C0B15AB}" destId="{5928EF57-BC74-41D0-A98D-1A724D054DA0}" srcOrd="3" destOrd="0" presId="urn:microsoft.com/office/officeart/2005/8/layout/hProcess9"/>
    <dgm:cxn modelId="{DFC8DCF8-482D-42F3-B363-122FB2DC326C}" type="presParOf" srcId="{0005ADF4-116A-48C7-9C09-E3FE0C0B15AB}" destId="{92EEAA03-C661-4BE5-A229-48F660FB755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396D8-8A52-3940-9B39-DE3E85CE6CB7}">
      <dsp:nvSpPr>
        <dsp:cNvPr id="0" name=""/>
        <dsp:cNvSpPr/>
      </dsp:nvSpPr>
      <dsp:spPr>
        <a:xfrm>
          <a:off x="1562940" y="202868"/>
          <a:ext cx="5116089" cy="177675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79BD9C-9E66-904E-B37E-87B0B9CB4E43}">
      <dsp:nvSpPr>
        <dsp:cNvPr id="0" name=""/>
        <dsp:cNvSpPr/>
      </dsp:nvSpPr>
      <dsp:spPr>
        <a:xfrm>
          <a:off x="3527320" y="4608446"/>
          <a:ext cx="991490" cy="634553"/>
        </a:xfrm>
        <a:prstGeom prst="down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60F161-09A0-574D-B3AC-9FEC0A75458C}">
      <dsp:nvSpPr>
        <dsp:cNvPr id="0" name=""/>
        <dsp:cNvSpPr/>
      </dsp:nvSpPr>
      <dsp:spPr>
        <a:xfrm>
          <a:off x="1643489" y="5116089"/>
          <a:ext cx="4759152" cy="1189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FR" sz="2800" kern="1200" dirty="0"/>
            <a:t>Enseignement scientifique</a:t>
          </a:r>
        </a:p>
      </dsp:txBody>
      <dsp:txXfrm>
        <a:off x="1643489" y="5116089"/>
        <a:ext cx="4759152" cy="1189788"/>
      </dsp:txXfrm>
    </dsp:sp>
    <dsp:sp modelId="{946BD806-48D3-C74F-99A6-62CA1E05D5BD}">
      <dsp:nvSpPr>
        <dsp:cNvPr id="0" name=""/>
        <dsp:cNvSpPr/>
      </dsp:nvSpPr>
      <dsp:spPr>
        <a:xfrm>
          <a:off x="3317124" y="2171760"/>
          <a:ext cx="1784682" cy="178468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a:t>Relations sciences et société</a:t>
          </a:r>
        </a:p>
      </dsp:txBody>
      <dsp:txXfrm>
        <a:off x="3578485" y="2433121"/>
        <a:ext cx="1261960" cy="1261960"/>
      </dsp:txXfrm>
    </dsp:sp>
    <dsp:sp modelId="{16C62B28-2022-9B48-8F7A-8BFD191B8BFC}">
      <dsp:nvSpPr>
        <dsp:cNvPr id="0" name=""/>
        <dsp:cNvSpPr/>
      </dsp:nvSpPr>
      <dsp:spPr>
        <a:xfrm>
          <a:off x="2040085" y="832851"/>
          <a:ext cx="1784682" cy="178468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a:t>Pratiques scientifiques</a:t>
          </a:r>
        </a:p>
      </dsp:txBody>
      <dsp:txXfrm>
        <a:off x="2301446" y="1094212"/>
        <a:ext cx="1261960" cy="1261960"/>
      </dsp:txXfrm>
    </dsp:sp>
    <dsp:sp modelId="{91CAD206-93CB-FF45-8C98-721765FDF987}">
      <dsp:nvSpPr>
        <dsp:cNvPr id="0" name=""/>
        <dsp:cNvSpPr/>
      </dsp:nvSpPr>
      <dsp:spPr>
        <a:xfrm>
          <a:off x="3864427" y="401355"/>
          <a:ext cx="1784682" cy="178468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a:t>Nature du savoir scientifique et élaboration</a:t>
          </a:r>
        </a:p>
      </dsp:txBody>
      <dsp:txXfrm>
        <a:off x="4125788" y="662716"/>
        <a:ext cx="1261960" cy="1261960"/>
      </dsp:txXfrm>
    </dsp:sp>
    <dsp:sp modelId="{18A6D445-9259-B048-8AF5-FFEB0251B573}">
      <dsp:nvSpPr>
        <dsp:cNvPr id="0" name=""/>
        <dsp:cNvSpPr/>
      </dsp:nvSpPr>
      <dsp:spPr>
        <a:xfrm>
          <a:off x="1246893" y="39659"/>
          <a:ext cx="5552344" cy="4441875"/>
        </a:xfrm>
        <a:prstGeom prst="funnel">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56661-11A8-4F13-9DAD-0883CF66FE2E}" type="datetimeFigureOut">
              <a:rPr lang="fr-FR" smtClean="0"/>
              <a:t>14/02/2020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B63D1-C00F-4865-935E-621BFC47E736}" type="slidenum">
              <a:rPr lang="fr-FR" smtClean="0"/>
              <a:t>‹N°›</a:t>
            </a:fld>
            <a:endParaRPr lang="fr-FR"/>
          </a:p>
        </p:txBody>
      </p:sp>
    </p:spTree>
    <p:extLst>
      <p:ext uri="{BB962C8B-B14F-4D97-AF65-F5344CB8AC3E}">
        <p14:creationId xmlns:p14="http://schemas.microsoft.com/office/powerpoint/2010/main" val="2194014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1489127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sz="2100" dirty="0"/>
              <a:t>« authentique pratique scientifique » =</a:t>
            </a:r>
          </a:p>
          <a:p>
            <a:pPr lvl="1"/>
            <a:r>
              <a:rPr lang="fr-FR" sz="2100" b="1" dirty="0"/>
              <a:t>Réfutabilité</a:t>
            </a:r>
            <a:r>
              <a:rPr lang="fr-FR" sz="2100" dirty="0"/>
              <a:t> : notion de vérité scientifique (validité)</a:t>
            </a:r>
          </a:p>
          <a:p>
            <a:pPr lvl="1"/>
            <a:r>
              <a:rPr lang="fr-FR" sz="2100" b="1" dirty="0"/>
              <a:t>Objectivité </a:t>
            </a:r>
            <a:r>
              <a:rPr lang="fr-FR" sz="2100" dirty="0"/>
              <a:t>: matérialisme méthodologique</a:t>
            </a:r>
          </a:p>
          <a:p>
            <a:pPr lvl="1"/>
            <a:r>
              <a:rPr lang="fr-FR" sz="2100" b="1" dirty="0"/>
              <a:t>Collectivité </a:t>
            </a:r>
            <a:r>
              <a:rPr lang="fr-FR" sz="2100" dirty="0"/>
              <a:t>: communauté scientifique, importance de la réplication, validation collective mais non par vote, publication et révision par les pairs…</a:t>
            </a:r>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12</a:t>
            </a:fld>
            <a:endParaRPr lang="fr-FR"/>
          </a:p>
        </p:txBody>
      </p:sp>
    </p:spTree>
    <p:extLst>
      <p:ext uri="{BB962C8B-B14F-4D97-AF65-F5344CB8AC3E}">
        <p14:creationId xmlns:p14="http://schemas.microsoft.com/office/powerpoint/2010/main" val="2544025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13</a:t>
            </a:fld>
            <a:endParaRPr lang="fr-FR"/>
          </a:p>
        </p:txBody>
      </p:sp>
    </p:spTree>
    <p:extLst>
      <p:ext uri="{BB962C8B-B14F-4D97-AF65-F5344CB8AC3E}">
        <p14:creationId xmlns:p14="http://schemas.microsoft.com/office/powerpoint/2010/main" val="2986748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Insister sur l’approche concertée indispensable pour traiter le programme.</a:t>
            </a:r>
          </a:p>
          <a:p>
            <a:r>
              <a:rPr lang="fr-FR" dirty="0"/>
              <a:t>Appui sur les acquis des 3 disciplines concernées! Nécessaire concertation en équipe!</a:t>
            </a:r>
          </a:p>
          <a:p>
            <a:r>
              <a:rPr lang="fr-FR" dirty="0"/>
              <a:t>Mise en place nécessaire d’évaluations</a:t>
            </a:r>
            <a:r>
              <a:rPr lang="fr-FR" baseline="0" dirty="0"/>
              <a:t> diagnostiques : </a:t>
            </a:r>
            <a:r>
              <a:rPr lang="fr-FR" baseline="0" dirty="0" err="1"/>
              <a:t>plickers</a:t>
            </a:r>
            <a:r>
              <a:rPr lang="fr-FR" baseline="0" dirty="0"/>
              <a:t>, </a:t>
            </a:r>
            <a:r>
              <a:rPr lang="fr-FR" baseline="0" dirty="0" err="1"/>
              <a:t>socrative</a:t>
            </a:r>
            <a:r>
              <a:rPr lang="fr-FR" baseline="0" dirty="0"/>
              <a:t>, </a:t>
            </a:r>
            <a:r>
              <a:rPr lang="fr-FR" baseline="0" dirty="0" err="1"/>
              <a:t>quizzlet</a:t>
            </a:r>
            <a:r>
              <a:rPr lang="fr-FR" baseline="0" dirty="0"/>
              <a:t>…</a:t>
            </a:r>
          </a:p>
          <a:p>
            <a:r>
              <a:rPr lang="fr-FR" baseline="0" dirty="0"/>
              <a:t>Éventuellement prévoir des moment de « pédagogie inversée » pour remise à niveau de tous (capsules)</a:t>
            </a:r>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14</a:t>
            </a:fld>
            <a:endParaRPr lang="fr-FR"/>
          </a:p>
        </p:txBody>
      </p:sp>
    </p:spTree>
    <p:extLst>
      <p:ext uri="{BB962C8B-B14F-4D97-AF65-F5344CB8AC3E}">
        <p14:creationId xmlns:p14="http://schemas.microsoft.com/office/powerpoint/2010/main" val="991003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 reviendra sur le projet plus tard dans la journée</a:t>
            </a:r>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15</a:t>
            </a:fld>
            <a:endParaRPr lang="fr-FR"/>
          </a:p>
        </p:txBody>
      </p:sp>
    </p:spTree>
    <p:extLst>
      <p:ext uri="{BB962C8B-B14F-4D97-AF65-F5344CB8AC3E}">
        <p14:creationId xmlns:p14="http://schemas.microsoft.com/office/powerpoint/2010/main" val="1784322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solidFill>
                  <a:srgbClr val="FF0000"/>
                </a:solidFill>
              </a:rPr>
              <a:t>Durée possible </a:t>
            </a:r>
            <a:r>
              <a:rPr lang="fr-FR" b="1" baseline="0" dirty="0">
                <a:solidFill>
                  <a:srgbClr val="FF0000"/>
                </a:solidFill>
              </a:rPr>
              <a:t> : 5 semaines</a:t>
            </a:r>
          </a:p>
          <a:p>
            <a:pPr>
              <a:lnSpc>
                <a:spcPct val="100000"/>
              </a:lnSpc>
            </a:pPr>
            <a:r>
              <a:rPr lang="fr-FR" sz="2100" b="1" dirty="0">
                <a:solidFill>
                  <a:srgbClr val="178DBB"/>
                </a:solidFill>
              </a:rPr>
              <a:t>Ce que  l’on choisit d’exclure :</a:t>
            </a:r>
          </a:p>
          <a:p>
            <a:pPr lvl="1">
              <a:lnSpc>
                <a:spcPct val="100000"/>
              </a:lnSpc>
            </a:pPr>
            <a:r>
              <a:rPr lang="fr-FR" sz="1900" dirty="0"/>
              <a:t>L’origine de la matière (</a:t>
            </a:r>
            <a:r>
              <a:rPr lang="fr-FR" sz="1900" dirty="0" err="1"/>
              <a:t>big</a:t>
            </a:r>
            <a:r>
              <a:rPr lang="fr-FR" sz="1900" dirty="0"/>
              <a:t> bang) : intraitable à ce niveau</a:t>
            </a:r>
          </a:p>
          <a:p>
            <a:pPr lvl="1">
              <a:lnSpc>
                <a:spcPct val="100000"/>
              </a:lnSpc>
            </a:pPr>
            <a:r>
              <a:rPr lang="fr-FR" sz="1900" dirty="0"/>
              <a:t>La structure atomique (acquis puis détaillé en spécialité)</a:t>
            </a:r>
          </a:p>
          <a:p>
            <a:pPr lvl="1">
              <a:lnSpc>
                <a:spcPct val="100000"/>
              </a:lnSpc>
            </a:pPr>
            <a:r>
              <a:rPr lang="fr-FR" sz="1900" dirty="0"/>
              <a:t>La structure moléculaire (acquis puis détaillé en spécialité)</a:t>
            </a:r>
          </a:p>
          <a:p>
            <a:pPr lvl="1">
              <a:lnSpc>
                <a:spcPct val="100000"/>
              </a:lnSpc>
            </a:pPr>
            <a:r>
              <a:rPr lang="fr-FR" sz="1900" dirty="0"/>
              <a:t>La structure macromoléculaire (codée ou non)  (acquis puis détaillé en spécialité et non exploitable pour la notion de langage)</a:t>
            </a:r>
          </a:p>
          <a:p>
            <a:r>
              <a:rPr lang="fr-FR" sz="2100" b="1" dirty="0">
                <a:solidFill>
                  <a:srgbClr val="178DBB"/>
                </a:solidFill>
              </a:rPr>
              <a:t>Ce que l’on retient :</a:t>
            </a:r>
          </a:p>
          <a:p>
            <a:pPr lvl="1">
              <a:lnSpc>
                <a:spcPct val="100000"/>
              </a:lnSpc>
            </a:pPr>
            <a:r>
              <a:rPr lang="fr-FR" sz="1900" dirty="0"/>
              <a:t>Une histoire dynamique de la diversité chimique « logique évolutive » - éléments chimiques, fusion, radioactivité, décroissance</a:t>
            </a:r>
          </a:p>
          <a:p>
            <a:pPr lvl="1">
              <a:lnSpc>
                <a:spcPct val="100000"/>
              </a:lnSpc>
            </a:pPr>
            <a:r>
              <a:rPr lang="fr-FR" sz="1900" dirty="0"/>
              <a:t>L’état cristallin : un état du solide non évoqué ailleurs, d’importance géologique et biologique, chimie, math.</a:t>
            </a:r>
          </a:p>
          <a:p>
            <a:pPr lvl="1">
              <a:lnSpc>
                <a:spcPct val="100000"/>
              </a:lnSpc>
            </a:pPr>
            <a:r>
              <a:rPr lang="fr-FR" sz="1900" dirty="0"/>
              <a:t>Un exemple de système matériel d’ordre supérieur : la cellule </a:t>
            </a:r>
            <a:r>
              <a:rPr lang="mr-IN" sz="1900" dirty="0"/>
              <a:t>–</a:t>
            </a:r>
            <a:r>
              <a:rPr lang="fr-FR" sz="1900" dirty="0"/>
              <a:t> approche historique d’un concept  (théorie cellulaire)</a:t>
            </a:r>
            <a:r>
              <a:rPr lang="mr-IN" sz="1900" dirty="0"/>
              <a:t>–</a:t>
            </a:r>
            <a:r>
              <a:rPr lang="fr-FR" sz="1900" dirty="0"/>
              <a:t> lien entre échelles avec l’organisation membranaire</a:t>
            </a:r>
          </a:p>
          <a:p>
            <a:r>
              <a:rPr lang="fr-FR" b="1" u="sng" dirty="0"/>
              <a:t>Place des maths :</a:t>
            </a:r>
          </a:p>
          <a:p>
            <a:pPr marL="361657" indent="-361657" defTabSz="964418">
              <a:lnSpc>
                <a:spcPct val="115000"/>
              </a:lnSpc>
              <a:buFont typeface="Arial" panose="020B0604020202020204" pitchFamily="34" charset="0"/>
              <a:buChar char="•"/>
            </a:pPr>
            <a:r>
              <a:rPr lang="fr-FR" sz="2500" b="1" kern="0" dirty="0">
                <a:solidFill>
                  <a:srgbClr val="345796"/>
                </a:solidFill>
              </a:rPr>
              <a:t>Un niveau d’organisation : les éléments chimiques</a:t>
            </a:r>
          </a:p>
          <a:p>
            <a:pPr marL="361657" indent="-361657" defTabSz="964418">
              <a:lnSpc>
                <a:spcPct val="115000"/>
              </a:lnSpc>
              <a:buFont typeface="Arial" panose="020B0604020202020204" pitchFamily="34" charset="0"/>
              <a:buChar char="•"/>
            </a:pPr>
            <a:r>
              <a:rPr lang="fr-FR" sz="2100" kern="0" dirty="0">
                <a:solidFill>
                  <a:srgbClr val="345796"/>
                </a:solidFill>
              </a:rPr>
              <a:t>Produire et analyser différentes représentations graphiques </a:t>
            </a:r>
            <a:br>
              <a:rPr lang="fr-FR" sz="2100" kern="0" dirty="0">
                <a:solidFill>
                  <a:srgbClr val="345796"/>
                </a:solidFill>
              </a:rPr>
            </a:br>
            <a:r>
              <a:rPr lang="fr-FR" sz="2100" kern="0" dirty="0">
                <a:solidFill>
                  <a:srgbClr val="345796"/>
                </a:solidFill>
              </a:rPr>
              <a:t>de l’abondance des éléments chimiques (proportions) dans l’Univers, la Terre, les êtres vivants. </a:t>
            </a:r>
          </a:p>
          <a:p>
            <a:pPr marL="361657" indent="-361657" defTabSz="964418">
              <a:lnSpc>
                <a:spcPct val="115000"/>
              </a:lnSpc>
              <a:buFont typeface="Arial" panose="020B0604020202020204" pitchFamily="34" charset="0"/>
              <a:buChar char="•"/>
            </a:pPr>
            <a:r>
              <a:rPr lang="fr-FR" sz="2100" kern="0" dirty="0">
                <a:solidFill>
                  <a:srgbClr val="345796"/>
                </a:solidFill>
              </a:rPr>
              <a:t>Radioactivité : Utiliser une représentation graphique pour déterminer une demi-vie</a:t>
            </a:r>
            <a:r>
              <a:rPr lang="fr-FR" sz="2500" kern="0" dirty="0">
                <a:solidFill>
                  <a:srgbClr val="345796"/>
                </a:solidFill>
              </a:rPr>
              <a:t>.</a:t>
            </a:r>
          </a:p>
          <a:p>
            <a:pPr marL="361657" indent="-361657" defTabSz="964418">
              <a:lnSpc>
                <a:spcPct val="115000"/>
              </a:lnSpc>
              <a:buFont typeface="Arial" panose="020B0604020202020204" pitchFamily="34" charset="0"/>
              <a:buChar char="•"/>
            </a:pPr>
            <a:r>
              <a:rPr lang="en" sz="2500" b="1" kern="0" dirty="0">
                <a:solidFill>
                  <a:srgbClr val="345796"/>
                </a:solidFill>
              </a:rPr>
              <a:t>Des édifices ordonnés : les cristaux</a:t>
            </a:r>
            <a:r>
              <a:rPr lang="en" sz="2500" kern="0" dirty="0">
                <a:solidFill>
                  <a:srgbClr val="345796"/>
                </a:solidFill>
              </a:rPr>
              <a:t>. Pour chacun des deux réseaux cubique simple et cubique à faces centrées : </a:t>
            </a:r>
          </a:p>
          <a:p>
            <a:pPr marL="642928" lvl="2" indent="-301381" defTabSz="964418">
              <a:lnSpc>
                <a:spcPct val="115000"/>
              </a:lnSpc>
              <a:buFont typeface="Arial" panose="020B0604020202020204" pitchFamily="34" charset="0"/>
              <a:buChar char="•"/>
            </a:pPr>
            <a:r>
              <a:rPr lang="en" sz="2100" kern="0" dirty="0">
                <a:solidFill>
                  <a:srgbClr val="345796"/>
                </a:solidFill>
              </a:rPr>
              <a:t>représenter la maille en perspective cavalière ; </a:t>
            </a:r>
          </a:p>
          <a:p>
            <a:pPr marL="642928" lvl="2" indent="-301381" defTabSz="964418">
              <a:lnSpc>
                <a:spcPct val="115000"/>
              </a:lnSpc>
              <a:buFont typeface="Arial" panose="020B0604020202020204" pitchFamily="34" charset="0"/>
              <a:buChar char="•"/>
            </a:pPr>
            <a:r>
              <a:rPr lang="en" sz="2100" kern="0" dirty="0">
                <a:solidFill>
                  <a:srgbClr val="345796"/>
                </a:solidFill>
              </a:rPr>
              <a:t>déterminer la compacité dans le cas d’atomes sphériques tangents ; </a:t>
            </a:r>
          </a:p>
          <a:p>
            <a:pPr marL="642928" lvl="2" indent="-301381" defTabSz="964418">
              <a:lnSpc>
                <a:spcPct val="115000"/>
              </a:lnSpc>
              <a:buFont typeface="Arial" panose="020B0604020202020204" pitchFamily="34" charset="0"/>
              <a:buChar char="•"/>
            </a:pPr>
            <a:r>
              <a:rPr lang="en" sz="2100" kern="0" dirty="0">
                <a:solidFill>
                  <a:srgbClr val="345796"/>
                </a:solidFill>
              </a:rPr>
              <a:t>dénombrer les atomes par maille et calculer la masse volumique du cristal</a:t>
            </a:r>
          </a:p>
          <a:p>
            <a:pPr marL="0" lvl="1" indent="-301381" defTabSz="964418">
              <a:lnSpc>
                <a:spcPct val="115000"/>
              </a:lnSpc>
              <a:buFont typeface="Arial" panose="020B0604020202020204" pitchFamily="34" charset="0"/>
              <a:buChar char="•"/>
            </a:pPr>
            <a:r>
              <a:rPr lang="fr-FR" sz="2700" b="1" kern="0" dirty="0">
                <a:solidFill>
                  <a:srgbClr val="345796"/>
                </a:solidFill>
              </a:rPr>
              <a:t>Modélisation avec </a:t>
            </a:r>
            <a:r>
              <a:rPr lang="fr-FR" sz="2700" b="1" kern="0" dirty="0" err="1">
                <a:solidFill>
                  <a:srgbClr val="345796"/>
                </a:solidFill>
              </a:rPr>
              <a:t>GeoGebra</a:t>
            </a:r>
            <a:r>
              <a:rPr lang="fr-FR" sz="2700" b="1" kern="0" dirty="0">
                <a:solidFill>
                  <a:srgbClr val="345796"/>
                </a:solidFill>
              </a:rPr>
              <a:t> </a:t>
            </a:r>
          </a:p>
          <a:p>
            <a:pPr marL="642928" lvl="2" indent="-301381" defTabSz="964418">
              <a:lnSpc>
                <a:spcPct val="115000"/>
              </a:lnSpc>
              <a:buFont typeface="Arial" panose="020B0604020202020204" pitchFamily="34" charset="0"/>
              <a:buChar char="•"/>
            </a:pPr>
            <a:r>
              <a:rPr lang="fr-FR" sz="2100" kern="0" dirty="0">
                <a:solidFill>
                  <a:srgbClr val="345796"/>
                </a:solidFill>
              </a:rPr>
              <a:t>Déterminer le rayon des sphères </a:t>
            </a:r>
          </a:p>
          <a:p>
            <a:pPr marL="642928" lvl="2" indent="-301381" defTabSz="964418">
              <a:lnSpc>
                <a:spcPct val="115000"/>
              </a:lnSpc>
              <a:buFont typeface="Arial" panose="020B0604020202020204" pitchFamily="34" charset="0"/>
              <a:buChar char="•"/>
            </a:pPr>
            <a:r>
              <a:rPr lang="fr-FR" sz="2100" kern="0" dirty="0">
                <a:solidFill>
                  <a:srgbClr val="345796"/>
                </a:solidFill>
              </a:rPr>
              <a:t>Visualiser la maille, calculs de compacité…  : Cubique simple , Cubique face centrée</a:t>
            </a:r>
          </a:p>
          <a:p>
            <a:pPr marL="301381" indent="-301381" defTabSz="964418">
              <a:lnSpc>
                <a:spcPct val="115000"/>
              </a:lnSpc>
              <a:buFont typeface="Arial" panose="020B0604020202020204" pitchFamily="34" charset="0"/>
              <a:buChar char="•"/>
            </a:pPr>
            <a:r>
              <a:rPr lang="fr-FR" sz="2500" b="1" kern="0" dirty="0">
                <a:solidFill>
                  <a:srgbClr val="345796"/>
                </a:solidFill>
              </a:rPr>
              <a:t>Une structure complexe : la cellule vivante : </a:t>
            </a:r>
            <a:r>
              <a:rPr lang="fr-FR" sz="2100" kern="0" dirty="0">
                <a:solidFill>
                  <a:srgbClr val="345796"/>
                </a:solidFill>
              </a:rPr>
              <a:t>Situer les ordres de grandeur de taille : atome, molécule, organite, cellule, organisme.</a:t>
            </a:r>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16</a:t>
            </a:fld>
            <a:endParaRPr lang="fr-FR"/>
          </a:p>
        </p:txBody>
      </p:sp>
    </p:spTree>
    <p:extLst>
      <p:ext uri="{BB962C8B-B14F-4D97-AF65-F5344CB8AC3E}">
        <p14:creationId xmlns:p14="http://schemas.microsoft.com/office/powerpoint/2010/main" val="2435168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solidFill>
                  <a:srgbClr val="178DBB"/>
                </a:solidFill>
              </a:rPr>
              <a:t>Durée possible : 5 semaines</a:t>
            </a:r>
          </a:p>
          <a:p>
            <a:r>
              <a:rPr lang="fr-FR" b="1" dirty="0">
                <a:solidFill>
                  <a:srgbClr val="178DBB"/>
                </a:solidFill>
              </a:rPr>
              <a:t>Ce que  l’on choisit d’exclure :</a:t>
            </a:r>
            <a:r>
              <a:rPr lang="fr-FR" dirty="0">
                <a:solidFill>
                  <a:srgbClr val="CBB148"/>
                </a:solidFill>
              </a:rPr>
              <a:t>:</a:t>
            </a:r>
          </a:p>
          <a:p>
            <a:pPr lvl="1">
              <a:lnSpc>
                <a:spcPct val="100000"/>
              </a:lnSpc>
            </a:pPr>
            <a:r>
              <a:rPr lang="fr-FR" dirty="0"/>
              <a:t>La recherche d’une définition rigoureuse du concept</a:t>
            </a:r>
          </a:p>
          <a:p>
            <a:pPr lvl="1">
              <a:lnSpc>
                <a:spcPct val="100000"/>
              </a:lnSpc>
            </a:pPr>
            <a:r>
              <a:rPr lang="fr-FR" dirty="0"/>
              <a:t>Une vision globale de la question</a:t>
            </a:r>
          </a:p>
          <a:p>
            <a:pPr>
              <a:lnSpc>
                <a:spcPct val="100000"/>
              </a:lnSpc>
            </a:pPr>
            <a:r>
              <a:rPr lang="fr-FR" b="1" dirty="0">
                <a:solidFill>
                  <a:srgbClr val="178DBB"/>
                </a:solidFill>
              </a:rPr>
              <a:t>Ce que l’on retient :</a:t>
            </a:r>
          </a:p>
          <a:p>
            <a:pPr lvl="1">
              <a:lnSpc>
                <a:spcPct val="100000"/>
              </a:lnSpc>
            </a:pPr>
            <a:r>
              <a:rPr lang="fr-FR" dirty="0"/>
              <a:t>Se concentrer sur le soleil</a:t>
            </a:r>
          </a:p>
          <a:p>
            <a:pPr lvl="2">
              <a:lnSpc>
                <a:spcPct val="100000"/>
              </a:lnSpc>
            </a:pPr>
            <a:r>
              <a:rPr lang="fr-FR" dirty="0"/>
              <a:t>Permet d’intégrer biologique/physique</a:t>
            </a:r>
          </a:p>
          <a:p>
            <a:pPr lvl="2">
              <a:lnSpc>
                <a:spcPct val="100000"/>
              </a:lnSpc>
            </a:pPr>
            <a:r>
              <a:rPr lang="fr-FR" dirty="0"/>
              <a:t>Lien avec les problématiques climatiques</a:t>
            </a:r>
          </a:p>
          <a:p>
            <a:pPr lvl="1">
              <a:lnSpc>
                <a:spcPct val="100000"/>
              </a:lnSpc>
            </a:pPr>
            <a:r>
              <a:rPr lang="fr-FR" dirty="0"/>
              <a:t>Le rayonnement solaire : origine (fusion), émission, etc.</a:t>
            </a:r>
          </a:p>
          <a:p>
            <a:pPr lvl="1">
              <a:lnSpc>
                <a:spcPct val="100000"/>
              </a:lnSpc>
            </a:pPr>
            <a:r>
              <a:rPr lang="fr-FR" dirty="0"/>
              <a:t>Le bilan radiatif terrestre : rayonnement reçu / rayonnement émis (fait l’impasse sur les diverses sources de l’énergie émise par la Terre)</a:t>
            </a:r>
          </a:p>
          <a:p>
            <a:pPr lvl="1">
              <a:lnSpc>
                <a:spcPct val="100000"/>
              </a:lnSpc>
            </a:pPr>
            <a:r>
              <a:rPr lang="fr-FR" dirty="0"/>
              <a:t>Une conversion biologique : la photosynthèse (pas de nouveau, donner un sens global, compréhension à l’échelle du globe)</a:t>
            </a:r>
          </a:p>
          <a:p>
            <a:pPr lvl="1">
              <a:lnSpc>
                <a:spcPct val="100000"/>
              </a:lnSpc>
            </a:pPr>
            <a:r>
              <a:rPr lang="fr-FR" dirty="0"/>
              <a:t>Bilan thermique du corps humain (jeu sur les échelles, sens global)</a:t>
            </a:r>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18</a:t>
            </a:fld>
            <a:endParaRPr lang="fr-FR"/>
          </a:p>
        </p:txBody>
      </p:sp>
    </p:spTree>
    <p:extLst>
      <p:ext uri="{BB962C8B-B14F-4D97-AF65-F5344CB8AC3E}">
        <p14:creationId xmlns:p14="http://schemas.microsoft.com/office/powerpoint/2010/main" val="1086295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AB63D1-C00F-4865-935E-621BFC47E736}" type="slidenum">
              <a:rPr lang="fr-FR" smtClean="0"/>
              <a:t>19</a:t>
            </a:fld>
            <a:endParaRPr lang="fr-FR"/>
          </a:p>
        </p:txBody>
      </p:sp>
    </p:spTree>
    <p:extLst>
      <p:ext uri="{BB962C8B-B14F-4D97-AF65-F5344CB8AC3E}">
        <p14:creationId xmlns:p14="http://schemas.microsoft.com/office/powerpoint/2010/main" val="4179735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4418">
              <a:defRPr/>
            </a:pPr>
            <a:r>
              <a:rPr lang="fr-FR" sz="1700" b="1" dirty="0">
                <a:solidFill>
                  <a:srgbClr val="178DBB"/>
                </a:solidFill>
                <a:sym typeface="Wingdings" pitchFamily="2" charset="2"/>
              </a:rPr>
              <a:t>5 semaines</a:t>
            </a:r>
          </a:p>
          <a:p>
            <a:pPr defTabSz="964418">
              <a:defRPr/>
            </a:pPr>
            <a:r>
              <a:rPr lang="fr-FR" sz="1700" b="1" dirty="0">
                <a:solidFill>
                  <a:srgbClr val="178DBB"/>
                </a:solidFill>
                <a:sym typeface="Wingdings" pitchFamily="2" charset="2"/>
              </a:rPr>
              <a:t> Forte visée culturelle et épistémologique de ce thème : comprendre ce qu’est la science, son ancrage culturel et sociétal</a:t>
            </a:r>
            <a:endParaRPr lang="fr-FR" sz="1700" b="1" dirty="0">
              <a:solidFill>
                <a:srgbClr val="178DBB"/>
              </a:solidFill>
            </a:endParaRPr>
          </a:p>
          <a:p>
            <a:r>
              <a:rPr lang="fr-FR" sz="1700" b="1" dirty="0">
                <a:solidFill>
                  <a:srgbClr val="178DBB"/>
                </a:solidFill>
              </a:rPr>
              <a:t>Ce que l’on choisit d’exclure </a:t>
            </a:r>
            <a:r>
              <a:rPr lang="fr-FR" dirty="0">
                <a:solidFill>
                  <a:srgbClr val="CBB148"/>
                </a:solidFill>
              </a:rPr>
              <a:t>:</a:t>
            </a:r>
          </a:p>
          <a:p>
            <a:pPr lvl="1"/>
            <a:r>
              <a:rPr lang="fr-FR" dirty="0"/>
              <a:t>Structure interne (ailleurs)</a:t>
            </a:r>
          </a:p>
          <a:p>
            <a:pPr lvl="1"/>
            <a:r>
              <a:rPr lang="fr-FR" dirty="0"/>
              <a:t>Dynamique (ailleurs)</a:t>
            </a:r>
          </a:p>
          <a:p>
            <a:pPr lvl="1"/>
            <a:r>
              <a:rPr lang="fr-FR" dirty="0"/>
              <a:t>Ce n’est pas un cours de géologie</a:t>
            </a:r>
          </a:p>
          <a:p>
            <a:pPr lvl="1"/>
            <a:r>
              <a:rPr lang="fr-FR" dirty="0"/>
              <a:t>Une approche historique de la gravitation</a:t>
            </a:r>
          </a:p>
          <a:p>
            <a:r>
              <a:rPr lang="fr-FR" sz="1700" b="1" dirty="0">
                <a:solidFill>
                  <a:srgbClr val="178DBB"/>
                </a:solidFill>
              </a:rPr>
              <a:t>Ce que l’on retient :</a:t>
            </a:r>
          </a:p>
          <a:p>
            <a:pPr lvl="1"/>
            <a:r>
              <a:rPr lang="fr-FR" dirty="0"/>
              <a:t>État d’esprit général : controverses historiques</a:t>
            </a:r>
          </a:p>
          <a:p>
            <a:pPr marL="482209" lvl="1" defTabSz="964418">
              <a:defRPr/>
            </a:pPr>
            <a:r>
              <a:rPr lang="fr-FR" dirty="0"/>
              <a:t>La forme de la Terre : s’arrête à la Terre « sphérique » </a:t>
            </a:r>
            <a:r>
              <a:rPr lang="fr-FR" sz="1300" dirty="0" err="1"/>
              <a:t>Rq</a:t>
            </a:r>
            <a:r>
              <a:rPr lang="fr-FR" sz="1300" dirty="0"/>
              <a:t> : se développe dans le cadre de l’approximation newtonienne de la gravitation</a:t>
            </a:r>
            <a:endParaRPr lang="fr-FR" dirty="0"/>
          </a:p>
          <a:p>
            <a:pPr lvl="1"/>
            <a:r>
              <a:rPr lang="fr-FR" dirty="0"/>
              <a:t>L’âge de la Terre : lien avec d’autres sciences</a:t>
            </a:r>
          </a:p>
          <a:p>
            <a:pPr lvl="1"/>
            <a:r>
              <a:rPr lang="fr-FR" dirty="0"/>
              <a:t>La Terre dans l’Univers </a:t>
            </a:r>
          </a:p>
          <a:p>
            <a:pPr lvl="1"/>
            <a:endParaRPr lang="fr-FR" dirty="0"/>
          </a:p>
          <a:p>
            <a:pPr defTabSz="964418">
              <a:lnSpc>
                <a:spcPct val="115000"/>
              </a:lnSpc>
              <a:buClr>
                <a:srgbClr val="4472C4"/>
              </a:buClr>
            </a:pPr>
            <a:r>
              <a:rPr lang="fr-FR" sz="2500" b="1" kern="0" dirty="0">
                <a:solidFill>
                  <a:srgbClr val="345796"/>
                </a:solidFill>
                <a:sym typeface="Calibri"/>
              </a:rPr>
              <a:t>Place des maths</a:t>
            </a:r>
          </a:p>
          <a:p>
            <a:pPr marL="482209" indent="-401841" defTabSz="964418">
              <a:lnSpc>
                <a:spcPct val="115000"/>
              </a:lnSpc>
              <a:spcBef>
                <a:spcPts val="1688"/>
              </a:spcBef>
              <a:buClr>
                <a:srgbClr val="345796"/>
              </a:buClr>
              <a:buFont typeface="Calibri"/>
              <a:buChar char="●"/>
            </a:pPr>
            <a:r>
              <a:rPr lang="fr-FR" sz="2500" kern="0" dirty="0">
                <a:solidFill>
                  <a:srgbClr val="345796"/>
                </a:solidFill>
                <a:sym typeface="Calibri"/>
              </a:rPr>
              <a:t>On repère un point à la surface de la Terre par deux coordonnées angulaires, sa latitude et sa longitude. </a:t>
            </a:r>
          </a:p>
          <a:p>
            <a:pPr marL="482209" indent="-401841" defTabSz="964418">
              <a:lnSpc>
                <a:spcPct val="115000"/>
              </a:lnSpc>
              <a:spcBef>
                <a:spcPts val="1688"/>
              </a:spcBef>
              <a:buClr>
                <a:srgbClr val="345796"/>
              </a:buClr>
              <a:buFont typeface="Calibri"/>
              <a:buChar char="●"/>
            </a:pPr>
            <a:r>
              <a:rPr lang="fr-FR" sz="2500" kern="0" dirty="0">
                <a:solidFill>
                  <a:srgbClr val="345796"/>
                </a:solidFill>
                <a:sym typeface="Calibri"/>
              </a:rPr>
              <a:t>L’histoire de la mesure du méridien terrestre par </a:t>
            </a:r>
            <a:br>
              <a:rPr lang="fr-FR" sz="2500" kern="0" dirty="0">
                <a:solidFill>
                  <a:srgbClr val="345796"/>
                </a:solidFill>
                <a:sym typeface="Calibri"/>
              </a:rPr>
            </a:br>
            <a:r>
              <a:rPr lang="fr-FR" sz="2500" kern="0" dirty="0">
                <a:solidFill>
                  <a:srgbClr val="345796"/>
                </a:solidFill>
                <a:sym typeface="Calibri"/>
              </a:rPr>
              <a:t>Ératosthène</a:t>
            </a:r>
          </a:p>
          <a:p>
            <a:pPr marL="482209" indent="-401841" defTabSz="964418">
              <a:lnSpc>
                <a:spcPct val="115000"/>
              </a:lnSpc>
              <a:spcBef>
                <a:spcPts val="1688"/>
              </a:spcBef>
              <a:buClr>
                <a:srgbClr val="345796"/>
              </a:buClr>
              <a:buFont typeface="Calibri"/>
              <a:buChar char="●"/>
            </a:pPr>
            <a:r>
              <a:rPr lang="fr-FR" sz="2500" kern="0" dirty="0">
                <a:solidFill>
                  <a:srgbClr val="345796"/>
                </a:solidFill>
                <a:sym typeface="Calibri"/>
              </a:rPr>
              <a:t>L’histoire de la mesure du méridien terrestre par Delambre et Méchain</a:t>
            </a:r>
          </a:p>
          <a:p>
            <a:pPr marL="482209" indent="-401841" defTabSz="964418">
              <a:lnSpc>
                <a:spcPct val="115000"/>
              </a:lnSpc>
              <a:spcBef>
                <a:spcPts val="1688"/>
              </a:spcBef>
              <a:buClr>
                <a:srgbClr val="345796"/>
              </a:buClr>
              <a:buFont typeface="Calibri"/>
              <a:buChar char="●"/>
            </a:pPr>
            <a:r>
              <a:rPr lang="fr-FR" sz="2500" kern="0" dirty="0">
                <a:solidFill>
                  <a:srgbClr val="345796"/>
                </a:solidFill>
                <a:sym typeface="Calibri"/>
              </a:rPr>
              <a:t>Triangulation </a:t>
            </a:r>
          </a:p>
          <a:p>
            <a:pPr marL="482209" indent="-401841" defTabSz="964418">
              <a:lnSpc>
                <a:spcPct val="115000"/>
              </a:lnSpc>
              <a:spcBef>
                <a:spcPts val="1688"/>
              </a:spcBef>
              <a:buClr>
                <a:srgbClr val="345796"/>
              </a:buClr>
              <a:buFont typeface="Calibri"/>
              <a:buChar char="●"/>
            </a:pPr>
            <a:r>
              <a:rPr lang="fr-FR" sz="2500" kern="0" dirty="0">
                <a:solidFill>
                  <a:srgbClr val="345796"/>
                </a:solidFill>
                <a:sym typeface="Calibri"/>
              </a:rPr>
              <a:t>Le plus court chemin entre deux points à la surface de la Terre est l’arc du grand cercle qui les relie.</a:t>
            </a:r>
            <a:endParaRPr lang="fr-FR" sz="2500" kern="0" dirty="0">
              <a:solidFill>
                <a:srgbClr val="4472C4"/>
              </a:solidFill>
              <a:sym typeface="Calibri"/>
            </a:endParaRPr>
          </a:p>
          <a:p>
            <a:pPr lvl="1"/>
            <a:endParaRPr lang="fr-FR" dirty="0"/>
          </a:p>
          <a:p>
            <a:endParaRPr lang="fr-FR" dirty="0"/>
          </a:p>
        </p:txBody>
      </p:sp>
      <p:sp>
        <p:nvSpPr>
          <p:cNvPr id="4" name="Espace réservé du numéro de diapositive 3"/>
          <p:cNvSpPr>
            <a:spLocks noGrp="1"/>
          </p:cNvSpPr>
          <p:nvPr>
            <p:ph type="sldNum" sz="quarter" idx="5"/>
          </p:nvPr>
        </p:nvSpPr>
        <p:spPr/>
        <p:txBody>
          <a:bodyPr/>
          <a:lstStyle/>
          <a:p>
            <a:fld id="{8B745E1C-6A88-A444-B214-3C1E72C60156}" type="slidenum">
              <a:rPr lang="fr-FR" smtClean="0"/>
              <a:t>20</a:t>
            </a:fld>
            <a:endParaRPr lang="fr-FR"/>
          </a:p>
        </p:txBody>
      </p:sp>
    </p:spTree>
    <p:extLst>
      <p:ext uri="{BB962C8B-B14F-4D97-AF65-F5344CB8AC3E}">
        <p14:creationId xmlns:p14="http://schemas.microsoft.com/office/powerpoint/2010/main" val="1957344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4418">
              <a:defRPr/>
            </a:pPr>
            <a:r>
              <a:rPr lang="fr-FR" b="1" dirty="0"/>
              <a:t>5 semaines</a:t>
            </a:r>
          </a:p>
          <a:p>
            <a:pPr defTabSz="964418">
              <a:defRPr/>
            </a:pPr>
            <a:r>
              <a:rPr lang="fr-FR" dirty="0"/>
              <a:t>La science n'a pas que pour but d'agir (santé, environnement...) en lien avec des QSV. </a:t>
            </a:r>
            <a:r>
              <a:rPr lang="fr-FR" b="1" dirty="0"/>
              <a:t>La science pour comprendre...</a:t>
            </a:r>
            <a:r>
              <a:rPr lang="fr-FR" sz="1300" b="1" dirty="0">
                <a:solidFill>
                  <a:srgbClr val="178DBB"/>
                </a:solidFill>
                <a:sym typeface="Wingdings" pitchFamily="2" charset="2"/>
              </a:rPr>
              <a:t>  Forte visée culturelle de ce thème : science et musique, langage universel</a:t>
            </a:r>
            <a:endParaRPr lang="fr-FR" b="1" dirty="0"/>
          </a:p>
          <a:p>
            <a:pPr>
              <a:lnSpc>
                <a:spcPct val="90000"/>
              </a:lnSpc>
            </a:pPr>
            <a:r>
              <a:rPr lang="fr-FR" sz="1700" b="1" dirty="0">
                <a:solidFill>
                  <a:srgbClr val="178DBB"/>
                </a:solidFill>
              </a:rPr>
              <a:t>Ce que l’on choisit d’exclure :</a:t>
            </a:r>
          </a:p>
          <a:p>
            <a:pPr lvl="1">
              <a:lnSpc>
                <a:spcPct val="100000"/>
              </a:lnSpc>
            </a:pPr>
            <a:r>
              <a:rPr lang="fr-FR" dirty="0"/>
              <a:t>Une vision théorique du concept d’information</a:t>
            </a:r>
          </a:p>
          <a:p>
            <a:pPr lvl="1">
              <a:lnSpc>
                <a:spcPct val="100000"/>
              </a:lnSpc>
            </a:pPr>
            <a:r>
              <a:rPr lang="fr-FR" dirty="0"/>
              <a:t>Une vue globale et exhaustive de la question de l’information</a:t>
            </a:r>
          </a:p>
          <a:p>
            <a:pPr lvl="1">
              <a:lnSpc>
                <a:spcPct val="100000"/>
              </a:lnSpc>
            </a:pPr>
            <a:r>
              <a:rPr lang="fr-FR" dirty="0"/>
              <a:t>Une vue globale et exhaustive de la perception sensorielle</a:t>
            </a:r>
          </a:p>
          <a:p>
            <a:pPr lvl="1">
              <a:lnSpc>
                <a:spcPct val="100000"/>
              </a:lnSpc>
            </a:pPr>
            <a:r>
              <a:rPr lang="fr-FR" dirty="0"/>
              <a:t>La thématique lumière/vision/traitement informatique des images (cet aspect ayant été vu en 2</a:t>
            </a:r>
            <a:r>
              <a:rPr lang="fr-FR" baseline="30000" dirty="0"/>
              <a:t>nde</a:t>
            </a:r>
            <a:r>
              <a:rPr lang="fr-FR" dirty="0"/>
              <a:t> – SNT)</a:t>
            </a:r>
          </a:p>
          <a:p>
            <a:pPr lvl="1">
              <a:lnSpc>
                <a:spcPct val="100000"/>
              </a:lnSpc>
              <a:buFont typeface="Wingdings" charset="0"/>
              <a:buChar char="è"/>
            </a:pPr>
            <a:r>
              <a:rPr lang="fr-FR" dirty="0">
                <a:sym typeface="Wingdings"/>
              </a:rPr>
              <a:t>Problème particulier du croisement avec l’enseignement de l’informatique</a:t>
            </a:r>
          </a:p>
          <a:p>
            <a:pPr>
              <a:lnSpc>
                <a:spcPct val="90000"/>
              </a:lnSpc>
            </a:pPr>
            <a:r>
              <a:rPr lang="fr-FR" sz="1700" b="1" dirty="0">
                <a:solidFill>
                  <a:srgbClr val="178DBB"/>
                </a:solidFill>
              </a:rPr>
              <a:t>Ce que l’on retient :</a:t>
            </a:r>
          </a:p>
          <a:p>
            <a:pPr lvl="1">
              <a:lnSpc>
                <a:spcPct val="100000"/>
              </a:lnSpc>
            </a:pPr>
            <a:r>
              <a:rPr lang="fr-FR" dirty="0"/>
              <a:t>Le son phénomène vibratoire (continuité avec la P en 2</a:t>
            </a:r>
            <a:r>
              <a:rPr lang="fr-FR" baseline="30000" dirty="0"/>
              <a:t>nde</a:t>
            </a:r>
            <a:r>
              <a:rPr lang="fr-FR" dirty="0"/>
              <a:t> ; orienté musique)</a:t>
            </a:r>
          </a:p>
          <a:p>
            <a:pPr lvl="1">
              <a:lnSpc>
                <a:spcPct val="100000"/>
              </a:lnSpc>
            </a:pPr>
            <a:r>
              <a:rPr lang="fr-FR" dirty="0"/>
              <a:t>Musique et mathématiques : gammes</a:t>
            </a:r>
          </a:p>
          <a:p>
            <a:pPr lvl="1">
              <a:lnSpc>
                <a:spcPct val="100000"/>
              </a:lnSpc>
            </a:pPr>
            <a:r>
              <a:rPr lang="fr-FR" dirty="0"/>
              <a:t>Numérisation, compression</a:t>
            </a:r>
          </a:p>
          <a:p>
            <a:pPr lvl="1">
              <a:lnSpc>
                <a:spcPct val="100000"/>
              </a:lnSpc>
            </a:pPr>
            <a:r>
              <a:rPr lang="fr-FR" dirty="0"/>
              <a:t>Audition et santé auditive </a:t>
            </a:r>
          </a:p>
          <a:p>
            <a:pPr lvl="0">
              <a:lnSpc>
                <a:spcPct val="100000"/>
              </a:lnSpc>
            </a:pPr>
            <a:r>
              <a:rPr lang="fr-FR" b="1" dirty="0"/>
              <a:t>Pour 2019-2020:</a:t>
            </a:r>
          </a:p>
          <a:p>
            <a:pPr lvl="0">
              <a:lnSpc>
                <a:spcPct val="100000"/>
              </a:lnSpc>
            </a:pPr>
            <a:r>
              <a:rPr lang="fr-FR" dirty="0"/>
              <a:t>Pas</a:t>
            </a:r>
            <a:r>
              <a:rPr lang="fr-FR" baseline="0" dirty="0"/>
              <a:t> d’acquis de SNT !</a:t>
            </a:r>
          </a:p>
          <a:p>
            <a:pPr lvl="0">
              <a:lnSpc>
                <a:spcPct val="100000"/>
              </a:lnSpc>
            </a:pPr>
            <a:r>
              <a:rPr lang="fr-FR" b="1" baseline="0" dirty="0"/>
              <a:t>Mathématiques:</a:t>
            </a:r>
          </a:p>
          <a:p>
            <a:pPr marL="80368" defTabSz="964418">
              <a:lnSpc>
                <a:spcPct val="115000"/>
              </a:lnSpc>
              <a:spcBef>
                <a:spcPts val="1688"/>
              </a:spcBef>
              <a:buClr>
                <a:srgbClr val="345796"/>
              </a:buClr>
            </a:pPr>
            <a:r>
              <a:rPr lang="fr-FR" sz="2500" b="1" kern="0" dirty="0">
                <a:solidFill>
                  <a:srgbClr val="345796"/>
                </a:solidFill>
                <a:sym typeface="Calibri"/>
              </a:rPr>
              <a:t>La musique ou l’art de faire entendre les nombres</a:t>
            </a:r>
          </a:p>
          <a:p>
            <a:pPr marL="723297" lvl="1" defTabSz="964418">
              <a:lnSpc>
                <a:spcPct val="115000"/>
              </a:lnSpc>
              <a:spcBef>
                <a:spcPts val="1688"/>
              </a:spcBef>
              <a:buClr>
                <a:srgbClr val="345796"/>
              </a:buClr>
            </a:pPr>
            <a:r>
              <a:rPr lang="fr-FR" sz="2300" i="1" kern="0" dirty="0">
                <a:solidFill>
                  <a:srgbClr val="345796"/>
                </a:solidFill>
                <a:sym typeface="Calibri"/>
              </a:rPr>
              <a:t>Citation de Leibniz à Goldbach en 1712 : la musique se révèle être « un exercice d’arithmétique secrète et celui qui s’y livre ignore qu’il manie des nombres »</a:t>
            </a:r>
          </a:p>
          <a:p>
            <a:pPr marL="80368" defTabSz="964418">
              <a:lnSpc>
                <a:spcPct val="115000"/>
              </a:lnSpc>
              <a:spcBef>
                <a:spcPts val="1688"/>
              </a:spcBef>
              <a:buClr>
                <a:srgbClr val="345796"/>
              </a:buClr>
            </a:pPr>
            <a:r>
              <a:rPr lang="fr-FR" sz="2500" b="1" kern="0" dirty="0">
                <a:solidFill>
                  <a:srgbClr val="345796"/>
                </a:solidFill>
                <a:sym typeface="Calibri"/>
              </a:rPr>
              <a:t>Gammes musicales</a:t>
            </a:r>
          </a:p>
          <a:p>
            <a:pPr lvl="0">
              <a:lnSpc>
                <a:spcPct val="100000"/>
              </a:lnSpc>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8B745E1C-6A88-A444-B214-3C1E72C60156}" type="slidenum">
              <a:rPr lang="fr-FR" smtClean="0"/>
              <a:t>21</a:t>
            </a:fld>
            <a:endParaRPr lang="fr-FR"/>
          </a:p>
        </p:txBody>
      </p:sp>
    </p:spTree>
    <p:extLst>
      <p:ext uri="{BB962C8B-B14F-4D97-AF65-F5344CB8AC3E}">
        <p14:creationId xmlns:p14="http://schemas.microsoft.com/office/powerpoint/2010/main" val="1266599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C’est l’objet des formations « J3 »</a:t>
            </a:r>
          </a:p>
          <a:p>
            <a:r>
              <a:rPr lang="fr-FR" dirty="0"/>
              <a:t>Thèmes davantage liés aux enseignements de spécialité scientifiques… donc encore plus d’hétérogénéité des groupes à prévoir</a:t>
            </a:r>
          </a:p>
        </p:txBody>
      </p:sp>
      <p:sp>
        <p:nvSpPr>
          <p:cNvPr id="4" name="Espace réservé du numéro de diapositive 3"/>
          <p:cNvSpPr>
            <a:spLocks noGrp="1"/>
          </p:cNvSpPr>
          <p:nvPr>
            <p:ph type="sldNum" sz="quarter" idx="10"/>
          </p:nvPr>
        </p:nvSpPr>
        <p:spPr/>
        <p:txBody>
          <a:bodyPr/>
          <a:lstStyle/>
          <a:p>
            <a:fld id="{77AB63D1-C00F-4865-935E-621BFC47E736}" type="slidenum">
              <a:rPr lang="fr-FR" smtClean="0"/>
              <a:t>22</a:t>
            </a:fld>
            <a:endParaRPr lang="fr-FR"/>
          </a:p>
        </p:txBody>
      </p:sp>
    </p:spTree>
    <p:extLst>
      <p:ext uri="{BB962C8B-B14F-4D97-AF65-F5344CB8AC3E}">
        <p14:creationId xmlns:p14="http://schemas.microsoft.com/office/powerpoint/2010/main" val="112584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Journées de formations 2019-2020</a:t>
            </a:r>
            <a:r>
              <a:rPr lang="fr-FR" baseline="0" dirty="0"/>
              <a:t> :</a:t>
            </a:r>
          </a:p>
          <a:p>
            <a:pPr marL="180828" indent="-180828">
              <a:buFontTx/>
              <a:buChar char="-"/>
            </a:pPr>
            <a:r>
              <a:rPr lang="fr-FR" baseline="0" dirty="0"/>
              <a:t>J2 au premier trimestre pour conforter ce qui a été vu en J1 (zoom notamment sur le projet et l’évaluation au bac)</a:t>
            </a:r>
          </a:p>
          <a:p>
            <a:pPr marL="180828" indent="-180828">
              <a:buFontTx/>
              <a:buChar char="-"/>
            </a:pPr>
            <a:r>
              <a:rPr lang="fr-FR" baseline="0" dirty="0"/>
              <a:t>J3 au second trimestre (voire 3</a:t>
            </a:r>
            <a:r>
              <a:rPr lang="fr-FR" baseline="30000" dirty="0"/>
              <a:t>e</a:t>
            </a:r>
            <a:r>
              <a:rPr lang="fr-FR" baseline="0" dirty="0"/>
              <a:t>T?) pour les contenus du programme de terminale.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1774257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a:ea typeface="+mn-ea"/>
                <a:cs typeface="+mn-cs"/>
              </a:rPr>
              <a:t>Le projet </a:t>
            </a:r>
            <a:r>
              <a:rPr kumimoji="0" lang="fr-FR" sz="2800" b="0" i="0" u="none" strike="noStrike" kern="1200" cap="none" spc="0" normalizeH="0" baseline="0" noProof="0" dirty="0">
                <a:ln>
                  <a:noFill/>
                </a:ln>
                <a:solidFill>
                  <a:prstClr val="black"/>
                </a:solidFill>
                <a:effectLst/>
                <a:uLnTx/>
                <a:uFillTx/>
                <a:latin typeface="Century Gothic" panose="020B0502020202020204"/>
                <a:ea typeface="+mn-ea"/>
                <a:cs typeface="+mn-cs"/>
              </a:rPr>
              <a:t>peut être </a:t>
            </a:r>
            <a:r>
              <a:rPr kumimoji="0" lang="fr-FR"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entury Gothic" panose="020B0502020202020204"/>
                <a:ea typeface="+mn-ea"/>
                <a:cs typeface="+mn-cs"/>
              </a:rPr>
              <a:t>individuel</a:t>
            </a:r>
            <a:r>
              <a:rPr kumimoji="0" lang="fr-FR" sz="2800" b="1"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fr-FR" sz="2800" b="0" i="0" u="none" strike="noStrike" kern="1200" cap="none" spc="0" normalizeH="0" baseline="0" noProof="0" dirty="0">
                <a:ln>
                  <a:noFill/>
                </a:ln>
                <a:solidFill>
                  <a:prstClr val="black"/>
                </a:solidFill>
                <a:effectLst/>
                <a:uLnTx/>
                <a:uFillTx/>
                <a:latin typeface="Century Gothic" panose="020B0502020202020204"/>
                <a:ea typeface="+mn-ea"/>
                <a:cs typeface="+mn-cs"/>
              </a:rPr>
              <a:t>(comme un exposé ou une maquette ou un projet de course) </a:t>
            </a:r>
            <a:r>
              <a:rPr kumimoji="0" lang="fr-FR"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a:ea typeface="+mn-ea"/>
                <a:cs typeface="+mn-cs"/>
              </a:rPr>
              <a:t>ou </a:t>
            </a:r>
            <a:r>
              <a:rPr kumimoji="0" lang="fr-FR"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a:ea typeface="+mn-ea"/>
                <a:cs typeface="+mn-cs"/>
              </a:rPr>
              <a:t>collectif</a:t>
            </a:r>
            <a:r>
              <a:rPr kumimoji="0" lang="fr-FR"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a:ea typeface="+mn-ea"/>
                <a:cs typeface="+mn-cs"/>
              </a:rPr>
              <a:t> </a:t>
            </a:r>
            <a:r>
              <a:rPr kumimoji="0" lang="fr-FR" sz="2800" b="0" i="0" u="none" strike="noStrike" kern="1200" cap="none" spc="0" normalizeH="0" baseline="0" noProof="0" dirty="0">
                <a:ln>
                  <a:noFill/>
                </a:ln>
                <a:solidFill>
                  <a:prstClr val="black"/>
                </a:solidFill>
                <a:effectLst/>
                <a:uLnTx/>
                <a:uFillTx/>
                <a:latin typeface="Century Gothic" panose="020B0502020202020204"/>
                <a:ea typeface="+mn-ea"/>
                <a:cs typeface="+mn-cs"/>
              </a:rPr>
              <a:t>(l'organisation d'une fête, d'un voyage, d'un spectacle). </a:t>
            </a:r>
          </a:p>
          <a:p>
            <a:endParaRPr lang="fr-FR" dirty="0"/>
          </a:p>
        </p:txBody>
      </p:sp>
      <p:sp>
        <p:nvSpPr>
          <p:cNvPr id="4" name="Espace réservé du numéro de diapositive 3"/>
          <p:cNvSpPr>
            <a:spLocks noGrp="1"/>
          </p:cNvSpPr>
          <p:nvPr>
            <p:ph type="sldNum" sz="quarter" idx="10"/>
          </p:nvPr>
        </p:nvSpPr>
        <p:spPr/>
        <p:txBody>
          <a:bodyPr/>
          <a:lstStyle/>
          <a:p>
            <a:fld id="{0E9A4278-371E-4B36-83FC-69B008BD4BCD}" type="slidenum">
              <a:rPr lang="fr-FR" smtClean="0"/>
              <a:t>26</a:t>
            </a:fld>
            <a:endParaRPr lang="fr-FR"/>
          </a:p>
        </p:txBody>
      </p:sp>
    </p:spTree>
    <p:extLst>
      <p:ext uri="{BB962C8B-B14F-4D97-AF65-F5344CB8AC3E}">
        <p14:creationId xmlns:p14="http://schemas.microsoft.com/office/powerpoint/2010/main" val="2391027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L'enseignant a ici un rôle d'accompagnement pédagogique</a:t>
            </a:r>
          </a:p>
          <a:p>
            <a:pPr>
              <a:buFont typeface="Arial"/>
              <a:buChar char="•"/>
            </a:pPr>
            <a:r>
              <a:rPr lang="fr-FR" dirty="0"/>
              <a:t>il est là pour apporter aux élèves des outils variés et les orienter dans</a:t>
            </a:r>
            <a:r>
              <a:rPr lang="fr-FR" baseline="0" dirty="0"/>
              <a:t> le domaine de la</a:t>
            </a:r>
            <a:r>
              <a:rPr lang="fr-FR" dirty="0"/>
              <a:t> méthodologie</a:t>
            </a:r>
          </a:p>
          <a:p>
            <a:pPr>
              <a:buFont typeface="Arial"/>
              <a:buChar char="•"/>
            </a:pPr>
            <a:r>
              <a:rPr lang="fr-FR" dirty="0"/>
              <a:t>il organise les apprentissages nécessaires à la réalisation du projet, il aide à régler les problèmes de fonctionnement des groupes</a:t>
            </a:r>
          </a:p>
          <a:p>
            <a:pPr>
              <a:buFont typeface="Arial"/>
              <a:buChar char="•"/>
            </a:pPr>
            <a:r>
              <a:rPr lang="fr-FR" dirty="0"/>
              <a:t>il s'assure de l'aboutissement du projet et de la qualité de sa présentation. </a:t>
            </a:r>
          </a:p>
          <a:p>
            <a:endParaRPr lang="fr-FR" dirty="0"/>
          </a:p>
        </p:txBody>
      </p:sp>
      <p:sp>
        <p:nvSpPr>
          <p:cNvPr id="4" name="Espace réservé du numéro de diapositive 3"/>
          <p:cNvSpPr>
            <a:spLocks noGrp="1"/>
          </p:cNvSpPr>
          <p:nvPr>
            <p:ph type="sldNum" sz="quarter" idx="10"/>
          </p:nvPr>
        </p:nvSpPr>
        <p:spPr/>
        <p:txBody>
          <a:bodyPr/>
          <a:lstStyle/>
          <a:p>
            <a:fld id="{0E9A4278-371E-4B36-83FC-69B008BD4BCD}" type="slidenum">
              <a:rPr lang="fr-FR" smtClean="0"/>
              <a:t>27</a:t>
            </a:fld>
            <a:endParaRPr lang="fr-FR"/>
          </a:p>
        </p:txBody>
      </p:sp>
    </p:spTree>
    <p:extLst>
      <p:ext uri="{BB962C8B-B14F-4D97-AF65-F5344CB8AC3E}">
        <p14:creationId xmlns:p14="http://schemas.microsoft.com/office/powerpoint/2010/main" val="3278292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AB63D1-C00F-4865-935E-621BFC47E736}" type="slidenum">
              <a:rPr lang="fr-FR" smtClean="0"/>
              <a:t>31</a:t>
            </a:fld>
            <a:endParaRPr lang="fr-FR"/>
          </a:p>
        </p:txBody>
      </p:sp>
    </p:spTree>
    <p:extLst>
      <p:ext uri="{BB962C8B-B14F-4D97-AF65-F5344CB8AC3E}">
        <p14:creationId xmlns:p14="http://schemas.microsoft.com/office/powerpoint/2010/main" val="1728915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AB63D1-C00F-4865-935E-621BFC47E736}" type="slidenum">
              <a:rPr lang="fr-FR" smtClean="0"/>
              <a:t>34</a:t>
            </a:fld>
            <a:endParaRPr lang="fr-FR"/>
          </a:p>
        </p:txBody>
      </p:sp>
    </p:spTree>
    <p:extLst>
      <p:ext uri="{BB962C8B-B14F-4D97-AF65-F5344CB8AC3E}">
        <p14:creationId xmlns:p14="http://schemas.microsoft.com/office/powerpoint/2010/main" val="651692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7AB63D1-C00F-4865-935E-621BFC47E736}" type="slidenum">
              <a:rPr lang="fr-FR" smtClean="0"/>
              <a:t>35</a:t>
            </a:fld>
            <a:endParaRPr lang="fr-FR"/>
          </a:p>
        </p:txBody>
      </p:sp>
    </p:spTree>
    <p:extLst>
      <p:ext uri="{BB962C8B-B14F-4D97-AF65-F5344CB8AC3E}">
        <p14:creationId xmlns:p14="http://schemas.microsoft.com/office/powerpoint/2010/main" val="2148031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AB63D1-C00F-4865-935E-621BFC47E736}" type="slidenum">
              <a:rPr lang="fr-FR" smtClean="0"/>
              <a:t>36</a:t>
            </a:fld>
            <a:endParaRPr lang="fr-FR"/>
          </a:p>
        </p:txBody>
      </p:sp>
    </p:spTree>
    <p:extLst>
      <p:ext uri="{BB962C8B-B14F-4D97-AF65-F5344CB8AC3E}">
        <p14:creationId xmlns:p14="http://schemas.microsoft.com/office/powerpoint/2010/main" val="4082928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AB63D1-C00F-4865-935E-621BFC47E736}" type="slidenum">
              <a:rPr lang="fr-FR" smtClean="0"/>
              <a:t>41</a:t>
            </a:fld>
            <a:endParaRPr lang="fr-FR"/>
          </a:p>
        </p:txBody>
      </p:sp>
    </p:spTree>
    <p:extLst>
      <p:ext uri="{BB962C8B-B14F-4D97-AF65-F5344CB8AC3E}">
        <p14:creationId xmlns:p14="http://schemas.microsoft.com/office/powerpoint/2010/main" val="1684271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AB63D1-C00F-4865-935E-621BFC47E736}" type="slidenum">
              <a:rPr lang="fr-FR" smtClean="0"/>
              <a:t>42</a:t>
            </a:fld>
            <a:endParaRPr lang="fr-FR"/>
          </a:p>
        </p:txBody>
      </p:sp>
    </p:spTree>
    <p:extLst>
      <p:ext uri="{BB962C8B-B14F-4D97-AF65-F5344CB8AC3E}">
        <p14:creationId xmlns:p14="http://schemas.microsoft.com/office/powerpoint/2010/main" val="1541623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Bulletin : environ 1% de la note finale pour chaque matière car 9 matières sans les options. Moyennes des notes annuelle (livret) de première </a:t>
            </a:r>
            <a:r>
              <a:rPr lang="fr-FR" dirty="0" err="1"/>
              <a:t>coeff</a:t>
            </a:r>
            <a:r>
              <a:rPr lang="fr-FR" dirty="0"/>
              <a:t> 5 hors E3C et moyenne des notes annuelles terminale hors E3C (</a:t>
            </a:r>
            <a:r>
              <a:rPr lang="fr-FR" dirty="0" err="1"/>
              <a:t>coeff</a:t>
            </a:r>
            <a:r>
              <a:rPr lang="fr-FR" dirty="0"/>
              <a:t> 5</a:t>
            </a:r>
            <a:br>
              <a:rPr lang="fr-FR" dirty="0"/>
            </a:br>
            <a:r>
              <a:rPr lang="fr-FR" dirty="0"/>
              <a:t>E3C : Un coefficient 30 est affecté à la moyenne des notes obtenues lors des épreuves communes de contrôle continu,</a:t>
            </a:r>
            <a:r>
              <a:rPr lang="fr-FR" dirty="0">
                <a:effectLst/>
              </a:rPr>
              <a:t> quel que soit leur nombre, </a:t>
            </a:r>
            <a:r>
              <a:rPr lang="fr-FR" dirty="0"/>
              <a:t>es enseignements suivants : histoire-géographie ; langue vivante A ; langue vivante B ; enseignement scientifique ; éducation physique et sportive et l'enseignement de spécialité choisi par le candidat ne donnant pas lieu à une épreuve terminale (arrêté du 16 juillet 2018)</a:t>
            </a:r>
            <a:br>
              <a:rPr lang="fr-FR" dirty="0"/>
            </a:br>
            <a:r>
              <a:rPr lang="fr-FR" b="1" dirty="0"/>
              <a:t>Soit 5% par matière car 6 matières </a:t>
            </a:r>
          </a:p>
          <a:p>
            <a:endParaRPr lang="fr-FR" b="1"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47</a:t>
            </a:fld>
            <a:endParaRPr lang="fr-FR"/>
          </a:p>
        </p:txBody>
      </p:sp>
    </p:spTree>
    <p:extLst>
      <p:ext uri="{BB962C8B-B14F-4D97-AF65-F5344CB8AC3E}">
        <p14:creationId xmlns:p14="http://schemas.microsoft.com/office/powerpoint/2010/main" val="472264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Lors du séminaire du 8 octobre le </a:t>
            </a:r>
            <a:r>
              <a:rPr lang="fr-FR" dirty="0" err="1"/>
              <a:t>Dgesco</a:t>
            </a:r>
            <a:r>
              <a:rPr lang="fr-FR" dirty="0"/>
              <a:t> a précisé que les équipes d’enseignants proposeraient 2 ou 3 sujets par épreuve et que le chef en choisirait un parmi eux. Ce principe est rappelé dans la note datée du même jour. </a:t>
            </a:r>
          </a:p>
          <a:p>
            <a:r>
              <a:rPr lang="fr-FR" dirty="0"/>
              <a:t/>
            </a:r>
            <a:br>
              <a:rPr lang="fr-FR" dirty="0"/>
            </a:br>
            <a:endParaRPr lang="fr-FR" dirty="0"/>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48</a:t>
            </a:fld>
            <a:endParaRPr lang="fr-FR"/>
          </a:p>
        </p:txBody>
      </p:sp>
    </p:spTree>
    <p:extLst>
      <p:ext uri="{BB962C8B-B14F-4D97-AF65-F5344CB8AC3E}">
        <p14:creationId xmlns:p14="http://schemas.microsoft.com/office/powerpoint/2010/main" val="130771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2373148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49</a:t>
            </a:fld>
            <a:endParaRPr lang="fr-FR"/>
          </a:p>
        </p:txBody>
      </p:sp>
    </p:spTree>
    <p:extLst>
      <p:ext uri="{BB962C8B-B14F-4D97-AF65-F5344CB8AC3E}">
        <p14:creationId xmlns:p14="http://schemas.microsoft.com/office/powerpoint/2010/main" val="2991145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Lors du séminaire du 8 octobre le </a:t>
            </a:r>
            <a:r>
              <a:rPr lang="fr-FR" dirty="0" err="1"/>
              <a:t>Dgesco</a:t>
            </a:r>
            <a:r>
              <a:rPr lang="fr-FR" dirty="0"/>
              <a:t> a précisé que les équipes d’enseignants proposeraient 2 ou 3 sujets par épreuve et que le chef en choisirait un parmi eux. Ce principe est rappelé dans la note du 8 octobre </a:t>
            </a:r>
          </a:p>
        </p:txBody>
      </p:sp>
      <p:sp>
        <p:nvSpPr>
          <p:cNvPr id="4" name="Espace réservé du numéro de diapositive 3"/>
          <p:cNvSpPr>
            <a:spLocks noGrp="1"/>
          </p:cNvSpPr>
          <p:nvPr>
            <p:ph type="sldNum" sz="quarter" idx="10"/>
          </p:nvPr>
        </p:nvSpPr>
        <p:spPr/>
        <p:txBody>
          <a:bodyPr/>
          <a:lstStyle/>
          <a:p>
            <a:fld id="{77AB63D1-C00F-4865-935E-621BFC47E736}" type="slidenum">
              <a:rPr lang="fr-FR" smtClean="0"/>
              <a:t>52</a:t>
            </a:fld>
            <a:endParaRPr lang="fr-FR"/>
          </a:p>
        </p:txBody>
      </p:sp>
    </p:spTree>
    <p:extLst>
      <p:ext uri="{BB962C8B-B14F-4D97-AF65-F5344CB8AC3E}">
        <p14:creationId xmlns:p14="http://schemas.microsoft.com/office/powerpoint/2010/main" val="986388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présenter un</a:t>
            </a:r>
          </a:p>
          <a:p>
            <a:r>
              <a:rPr lang="fr-FR" dirty="0"/>
              <a:t>Mais dire qu’ils ne sont pas représentatifs : trop longs, trop compliqués…</a:t>
            </a:r>
          </a:p>
          <a:p>
            <a:r>
              <a:rPr lang="fr-FR" dirty="0"/>
              <a:t>Dire qu’un travail d’harmonisation et en général de simplification des sujets est</a:t>
            </a:r>
            <a:r>
              <a:rPr lang="fr-FR" baseline="0" dirty="0"/>
              <a:t> en cours. </a:t>
            </a:r>
            <a:r>
              <a:rPr lang="fr-FR" baseline="0"/>
              <a:t>Piloté par les IG</a:t>
            </a:r>
            <a:endParaRPr lang="fr-FR" dirty="0"/>
          </a:p>
        </p:txBody>
      </p:sp>
      <p:sp>
        <p:nvSpPr>
          <p:cNvPr id="4" name="Espace réservé du numéro de diapositive 3"/>
          <p:cNvSpPr>
            <a:spLocks noGrp="1"/>
          </p:cNvSpPr>
          <p:nvPr>
            <p:ph type="sldNum" sz="quarter" idx="10"/>
          </p:nvPr>
        </p:nvSpPr>
        <p:spPr/>
        <p:txBody>
          <a:bodyPr/>
          <a:lstStyle/>
          <a:p>
            <a:fld id="{77AB63D1-C00F-4865-935E-621BFC47E736}" type="slidenum">
              <a:rPr lang="fr-FR" smtClean="0"/>
              <a:t>54</a:t>
            </a:fld>
            <a:endParaRPr lang="fr-FR"/>
          </a:p>
        </p:txBody>
      </p:sp>
    </p:spTree>
    <p:extLst>
      <p:ext uri="{BB962C8B-B14F-4D97-AF65-F5344CB8AC3E}">
        <p14:creationId xmlns:p14="http://schemas.microsoft.com/office/powerpoint/2010/main" val="83817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obtenus sur les listes d’inscrits mais ces dernières ont ensuite parfois été modifiées</a:t>
            </a:r>
          </a:p>
        </p:txBody>
      </p:sp>
      <p:sp>
        <p:nvSpPr>
          <p:cNvPr id="4" name="Espace réservé du numéro de diapositive 3"/>
          <p:cNvSpPr>
            <a:spLocks noGrp="1"/>
          </p:cNvSpPr>
          <p:nvPr>
            <p:ph type="sldNum" sz="quarter" idx="10"/>
          </p:nvPr>
        </p:nvSpPr>
        <p:spPr/>
        <p:txBody>
          <a:bodyPr/>
          <a:lstStyle/>
          <a:p>
            <a:fld id="{77AB63D1-C00F-4865-935E-621BFC47E736}" type="slidenum">
              <a:rPr lang="fr-FR" smtClean="0"/>
              <a:t>5</a:t>
            </a:fld>
            <a:endParaRPr lang="fr-FR"/>
          </a:p>
        </p:txBody>
      </p:sp>
    </p:spTree>
    <p:extLst>
      <p:ext uri="{BB962C8B-B14F-4D97-AF65-F5344CB8AC3E}">
        <p14:creationId xmlns:p14="http://schemas.microsoft.com/office/powerpoint/2010/main" val="8705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6</a:t>
            </a:fld>
            <a:endParaRPr lang="fr-FR"/>
          </a:p>
        </p:txBody>
      </p:sp>
    </p:spTree>
    <p:extLst>
      <p:ext uri="{BB962C8B-B14F-4D97-AF65-F5344CB8AC3E}">
        <p14:creationId xmlns:p14="http://schemas.microsoft.com/office/powerpoint/2010/main" val="3456851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8</a:t>
            </a:fld>
            <a:endParaRPr lang="fr-FR"/>
          </a:p>
        </p:txBody>
      </p:sp>
    </p:spTree>
    <p:extLst>
      <p:ext uri="{BB962C8B-B14F-4D97-AF65-F5344CB8AC3E}">
        <p14:creationId xmlns:p14="http://schemas.microsoft.com/office/powerpoint/2010/main" val="335557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64418">
              <a:defRPr/>
            </a:pPr>
            <a:r>
              <a:rPr lang="fr-FR" b="1" dirty="0">
                <a:solidFill>
                  <a:schemeClr val="accent3">
                    <a:lumMod val="60000"/>
                    <a:lumOff val="40000"/>
                  </a:schemeClr>
                </a:solidFill>
              </a:rPr>
              <a:t>Chapeau :</a:t>
            </a:r>
          </a:p>
          <a:p>
            <a:pPr defTabSz="964418">
              <a:defRPr/>
            </a:pPr>
            <a:r>
              <a:rPr lang="fr-FR" b="0" dirty="0">
                <a:solidFill>
                  <a:schemeClr val="accent3">
                    <a:lumMod val="60000"/>
                    <a:lumOff val="40000"/>
                  </a:schemeClr>
                </a:solidFill>
              </a:rPr>
              <a:t>Ce n’est pas le programme! Par exemple on ne traite pas ici le </a:t>
            </a:r>
            <a:r>
              <a:rPr lang="fr-FR" b="0" dirty="0" err="1">
                <a:solidFill>
                  <a:schemeClr val="accent3">
                    <a:lumMod val="60000"/>
                    <a:lumOff val="40000"/>
                  </a:schemeClr>
                </a:solidFill>
              </a:rPr>
              <a:t>big</a:t>
            </a:r>
            <a:r>
              <a:rPr lang="fr-FR" b="0" dirty="0">
                <a:solidFill>
                  <a:schemeClr val="accent3">
                    <a:lumMod val="60000"/>
                    <a:lumOff val="40000"/>
                  </a:schemeClr>
                </a:solidFill>
              </a:rPr>
              <a:t> bang</a:t>
            </a:r>
          </a:p>
          <a:p>
            <a:pPr defTabSz="964418">
              <a:defRPr/>
            </a:pPr>
            <a:r>
              <a:rPr lang="fr-FR" b="1" dirty="0">
                <a:solidFill>
                  <a:schemeClr val="accent3">
                    <a:lumMod val="60000"/>
                    <a:lumOff val="40000"/>
                  </a:schemeClr>
                </a:solidFill>
              </a:rPr>
              <a:t>Histoire, enjeux, débats </a:t>
            </a:r>
            <a:r>
              <a:rPr lang="fr-FR" dirty="0"/>
              <a:t>: : fournit un esprit de travail, non un contenu. Il est demandé que dans chaque thème, la manière d’aborder les attendus fasse une place </a:t>
            </a:r>
            <a:r>
              <a:rPr lang="fr-FR" b="1" dirty="0">
                <a:solidFill>
                  <a:schemeClr val="accent3">
                    <a:lumMod val="60000"/>
                    <a:lumOff val="40000"/>
                  </a:schemeClr>
                </a:solidFill>
              </a:rPr>
              <a:t>à au moins l’un des items </a:t>
            </a:r>
            <a:r>
              <a:rPr lang="fr-FR" dirty="0"/>
              <a:t>de cette liste (ex : traiter un point selon une démarche historique, ou mettre l’accent sur ses implications éthiques, ou sur le </a:t>
            </a:r>
            <a:r>
              <a:rPr lang="fr-FR" dirty="0" err="1"/>
              <a:t>lein</a:t>
            </a:r>
            <a:r>
              <a:rPr lang="fr-FR" dirty="0"/>
              <a:t> sciences société)</a:t>
            </a:r>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9</a:t>
            </a:fld>
            <a:endParaRPr lang="fr-FR"/>
          </a:p>
        </p:txBody>
      </p:sp>
    </p:spTree>
    <p:extLst>
      <p:ext uri="{BB962C8B-B14F-4D97-AF65-F5344CB8AC3E}">
        <p14:creationId xmlns:p14="http://schemas.microsoft.com/office/powerpoint/2010/main" val="57985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745E1C-6A88-A444-B214-3C1E72C60156}" type="slidenum">
              <a:rPr lang="fr-FR" smtClean="0"/>
              <a:t>10</a:t>
            </a:fld>
            <a:endParaRPr lang="fr-FR"/>
          </a:p>
        </p:txBody>
      </p:sp>
    </p:spTree>
    <p:extLst>
      <p:ext uri="{BB962C8B-B14F-4D97-AF65-F5344CB8AC3E}">
        <p14:creationId xmlns:p14="http://schemas.microsoft.com/office/powerpoint/2010/main" val="706641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11</a:t>
            </a:fld>
            <a:endParaRPr lang="fr-FR"/>
          </a:p>
        </p:txBody>
      </p:sp>
    </p:spTree>
    <p:extLst>
      <p:ext uri="{BB962C8B-B14F-4D97-AF65-F5344CB8AC3E}">
        <p14:creationId xmlns:p14="http://schemas.microsoft.com/office/powerpoint/2010/main" val="4068893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585D3F7-BE80-4E73-9B32-89D6689BE7BB}" type="datetime1">
              <a:rPr lang="fr-FR" smtClean="0">
                <a:solidFill>
                  <a:prstClr val="black">
                    <a:tint val="75000"/>
                  </a:prstClr>
                </a:solidFill>
              </a:rPr>
              <a:pPr/>
              <a:t>14/02/2020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03E351A-E8D9-4E45-B713-72F3863605DA}" type="slidenum">
              <a:rPr lang="fr-FR" smtClean="0"/>
              <a:pPr/>
              <a:t>‹N°›</a:t>
            </a:fld>
            <a:endParaRPr lang="fr-FR"/>
          </a:p>
        </p:txBody>
      </p:sp>
    </p:spTree>
    <p:extLst>
      <p:ext uri="{BB962C8B-B14F-4D97-AF65-F5344CB8AC3E}">
        <p14:creationId xmlns:p14="http://schemas.microsoft.com/office/powerpoint/2010/main" val="1582311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35AB3AC-55B5-4543-83F7-0B15CA7183E7}" type="datetime1">
              <a:rPr lang="fr-FR" smtClean="0">
                <a:solidFill>
                  <a:prstClr val="black">
                    <a:tint val="75000"/>
                  </a:prstClr>
                </a:solidFill>
              </a:rPr>
              <a:pPr/>
              <a:t>14/02/2020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3E351A-E8D9-4E45-B713-72F3863605DA}" type="slidenum">
              <a:rPr lang="fr-FR" smtClean="0"/>
              <a:pPr/>
              <a:t>‹N°›</a:t>
            </a:fld>
            <a:endParaRPr lang="fr-FR"/>
          </a:p>
        </p:txBody>
      </p:sp>
    </p:spTree>
    <p:extLst>
      <p:ext uri="{BB962C8B-B14F-4D97-AF65-F5344CB8AC3E}">
        <p14:creationId xmlns:p14="http://schemas.microsoft.com/office/powerpoint/2010/main" val="1046376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ADB1527E-6415-4394-962E-4CEE4E0706CE}" type="datetime1">
              <a:rPr lang="fr-FR" smtClean="0">
                <a:solidFill>
                  <a:prstClr val="black">
                    <a:tint val="75000"/>
                  </a:prstClr>
                </a:solidFill>
              </a:rPr>
              <a:pPr/>
              <a:t>14/02/2020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3E351A-E8D9-4E45-B713-72F3863605DA}" type="slidenum">
              <a:rPr lang="fr-FR" smtClean="0"/>
              <a:pPr/>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Tree>
    <p:extLst>
      <p:ext uri="{BB962C8B-B14F-4D97-AF65-F5344CB8AC3E}">
        <p14:creationId xmlns:p14="http://schemas.microsoft.com/office/powerpoint/2010/main" val="2624492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BAF36F67-6063-468F-B6AE-12F51B8B574F}" type="datetime1">
              <a:rPr lang="fr-FR" smtClean="0">
                <a:solidFill>
                  <a:prstClr val="black">
                    <a:tint val="75000"/>
                  </a:prstClr>
                </a:solidFill>
              </a:rPr>
              <a:pPr/>
              <a:t>14/02/2020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3E351A-E8D9-4E45-B713-72F3863605DA}" type="slidenum">
              <a:rPr lang="fr-FR" smtClean="0"/>
              <a:pPr/>
              <a:t>‹N°›</a:t>
            </a:fld>
            <a:endParaRPr lang="fr-FR"/>
          </a:p>
        </p:txBody>
      </p:sp>
    </p:spTree>
    <p:extLst>
      <p:ext uri="{BB962C8B-B14F-4D97-AF65-F5344CB8AC3E}">
        <p14:creationId xmlns:p14="http://schemas.microsoft.com/office/powerpoint/2010/main" val="2339310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DF9442CA-42FA-419F-B0A3-ECEDB66A240F}" type="datetime1">
              <a:rPr lang="fr-FR" smtClean="0">
                <a:solidFill>
                  <a:prstClr val="black">
                    <a:tint val="75000"/>
                  </a:prstClr>
                </a:solidFill>
              </a:rPr>
              <a:pPr/>
              <a:t>14/02/2020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3E351A-E8D9-4E45-B713-72F3863605DA}" type="slidenum">
              <a:rPr lang="fr-FR" smtClean="0"/>
              <a:pPr/>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Tree>
    <p:extLst>
      <p:ext uri="{BB962C8B-B14F-4D97-AF65-F5344CB8AC3E}">
        <p14:creationId xmlns:p14="http://schemas.microsoft.com/office/powerpoint/2010/main" val="1125780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549A547D-779F-45FF-AA44-EE72505FB43C}" type="datetime1">
              <a:rPr lang="fr-FR" smtClean="0">
                <a:solidFill>
                  <a:prstClr val="black">
                    <a:tint val="75000"/>
                  </a:prstClr>
                </a:solidFill>
              </a:rPr>
              <a:pPr/>
              <a:t>14/02/2020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3E351A-E8D9-4E45-B713-72F3863605DA}" type="slidenum">
              <a:rPr lang="fr-FR" smtClean="0"/>
              <a:pPr/>
              <a:t>‹N°›</a:t>
            </a:fld>
            <a:endParaRPr lang="fr-FR"/>
          </a:p>
        </p:txBody>
      </p:sp>
    </p:spTree>
    <p:extLst>
      <p:ext uri="{BB962C8B-B14F-4D97-AF65-F5344CB8AC3E}">
        <p14:creationId xmlns:p14="http://schemas.microsoft.com/office/powerpoint/2010/main" val="1936144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A1EA4D8-D2BE-4925-83A1-CF319520691F}" type="datetime1">
              <a:rPr lang="fr-FR" smtClean="0">
                <a:solidFill>
                  <a:prstClr val="black">
                    <a:tint val="75000"/>
                  </a:prstClr>
                </a:solidFill>
              </a:rPr>
              <a:pPr/>
              <a:t>14/02/2020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3E351A-E8D9-4E45-B713-72F3863605DA}" type="slidenum">
              <a:rPr lang="fr-FR" smtClean="0"/>
              <a:pPr/>
              <a:t>‹N°›</a:t>
            </a:fld>
            <a:endParaRPr lang="fr-FR"/>
          </a:p>
        </p:txBody>
      </p:sp>
    </p:spTree>
    <p:extLst>
      <p:ext uri="{BB962C8B-B14F-4D97-AF65-F5344CB8AC3E}">
        <p14:creationId xmlns:p14="http://schemas.microsoft.com/office/powerpoint/2010/main" val="4113812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692A172-8775-40FE-A9C7-196E7722E916}" type="datetime1">
              <a:rPr lang="fr-FR" smtClean="0">
                <a:solidFill>
                  <a:prstClr val="black">
                    <a:tint val="75000"/>
                  </a:prstClr>
                </a:solidFill>
              </a:rPr>
              <a:pPr/>
              <a:t>14/02/2020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3E351A-E8D9-4E45-B713-72F3863605DA}" type="slidenum">
              <a:rPr lang="fr-FR" smtClean="0"/>
              <a:pPr/>
              <a:t>‹N°›</a:t>
            </a:fld>
            <a:endParaRPr lang="fr-FR"/>
          </a:p>
        </p:txBody>
      </p:sp>
    </p:spTree>
    <p:extLst>
      <p:ext uri="{BB962C8B-B14F-4D97-AF65-F5344CB8AC3E}">
        <p14:creationId xmlns:p14="http://schemas.microsoft.com/office/powerpoint/2010/main" val="88833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E1CE7B-D513-4ACB-8038-EA26E40E5496}" type="datetime1">
              <a:rPr lang="fr-FR" smtClean="0">
                <a:solidFill>
                  <a:prstClr val="black">
                    <a:tint val="75000"/>
                  </a:prstClr>
                </a:solidFill>
              </a:rPr>
              <a:pPr/>
              <a:t>14/02/2020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3E351A-E8D9-4E45-B713-72F3863605DA}" type="slidenum">
              <a:rPr lang="fr-FR" smtClean="0"/>
              <a:pPr/>
              <a:t>‹N°›</a:t>
            </a:fld>
            <a:endParaRPr lang="fr-FR"/>
          </a:p>
        </p:txBody>
      </p:sp>
    </p:spTree>
    <p:extLst>
      <p:ext uri="{BB962C8B-B14F-4D97-AF65-F5344CB8AC3E}">
        <p14:creationId xmlns:p14="http://schemas.microsoft.com/office/powerpoint/2010/main" val="86963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D95E9D2-F504-4EE0-AE25-8FFA28A518B4}" type="datetime1">
              <a:rPr lang="fr-FR" smtClean="0">
                <a:solidFill>
                  <a:prstClr val="black">
                    <a:tint val="75000"/>
                  </a:prstClr>
                </a:solidFill>
              </a:rPr>
              <a:pPr/>
              <a:t>14/02/2020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3E351A-E8D9-4E45-B713-72F3863605DA}" type="slidenum">
              <a:rPr lang="fr-FR" smtClean="0"/>
              <a:pPr/>
              <a:t>‹N°›</a:t>
            </a:fld>
            <a:endParaRPr lang="fr-FR"/>
          </a:p>
        </p:txBody>
      </p:sp>
    </p:spTree>
    <p:extLst>
      <p:ext uri="{BB962C8B-B14F-4D97-AF65-F5344CB8AC3E}">
        <p14:creationId xmlns:p14="http://schemas.microsoft.com/office/powerpoint/2010/main" val="205552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3D2405F-88A4-481E-BF7D-B14DF1B387F7}" type="datetime1">
              <a:rPr lang="fr-FR" smtClean="0">
                <a:solidFill>
                  <a:prstClr val="black">
                    <a:tint val="75000"/>
                  </a:prstClr>
                </a:solidFill>
              </a:rPr>
              <a:pPr/>
              <a:t>14/02/2020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03E351A-E8D9-4E45-B713-72F3863605DA}" type="slidenum">
              <a:rPr lang="fr-FR" smtClean="0"/>
              <a:pPr/>
              <a:t>‹N°›</a:t>
            </a:fld>
            <a:endParaRPr lang="fr-FR"/>
          </a:p>
        </p:txBody>
      </p:sp>
    </p:spTree>
    <p:extLst>
      <p:ext uri="{BB962C8B-B14F-4D97-AF65-F5344CB8AC3E}">
        <p14:creationId xmlns:p14="http://schemas.microsoft.com/office/powerpoint/2010/main" val="656532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DA16B43-230F-4C30-95FE-7234B143434B}" type="datetime1">
              <a:rPr lang="fr-FR" smtClean="0">
                <a:solidFill>
                  <a:prstClr val="black">
                    <a:tint val="75000"/>
                  </a:prstClr>
                </a:solidFill>
              </a:rPr>
              <a:pPr/>
              <a:t>14/02/2020</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03E351A-E8D9-4E45-B713-72F3863605DA}" type="slidenum">
              <a:rPr lang="fr-FR" smtClean="0"/>
              <a:pPr/>
              <a:t>‹N°›</a:t>
            </a:fld>
            <a:endParaRPr lang="fr-FR"/>
          </a:p>
        </p:txBody>
      </p:sp>
    </p:spTree>
    <p:extLst>
      <p:ext uri="{BB962C8B-B14F-4D97-AF65-F5344CB8AC3E}">
        <p14:creationId xmlns:p14="http://schemas.microsoft.com/office/powerpoint/2010/main" val="2743489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D241252-0AB9-458C-824C-9CF7A9A9EBC0}" type="datetime1">
              <a:rPr lang="fr-FR" smtClean="0">
                <a:solidFill>
                  <a:prstClr val="black">
                    <a:tint val="75000"/>
                  </a:prstClr>
                </a:solidFill>
              </a:rPr>
              <a:pPr/>
              <a:t>14/02/2020</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03E351A-E8D9-4E45-B713-72F3863605DA}" type="slidenum">
              <a:rPr lang="fr-FR" smtClean="0"/>
              <a:pPr/>
              <a:t>‹N°›</a:t>
            </a:fld>
            <a:endParaRPr lang="fr-FR"/>
          </a:p>
        </p:txBody>
      </p:sp>
    </p:spTree>
    <p:extLst>
      <p:ext uri="{BB962C8B-B14F-4D97-AF65-F5344CB8AC3E}">
        <p14:creationId xmlns:p14="http://schemas.microsoft.com/office/powerpoint/2010/main" val="157265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0209B-C3DF-427D-BC69-83FA688DD777}" type="datetime1">
              <a:rPr lang="fr-FR" smtClean="0">
                <a:solidFill>
                  <a:prstClr val="black">
                    <a:tint val="75000"/>
                  </a:prstClr>
                </a:solidFill>
              </a:rPr>
              <a:pPr/>
              <a:t>14/02/2020</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03E351A-E8D9-4E45-B713-72F3863605DA}" type="slidenum">
              <a:rPr lang="fr-FR" smtClean="0"/>
              <a:pPr/>
              <a:t>‹N°›</a:t>
            </a:fld>
            <a:endParaRPr lang="fr-FR"/>
          </a:p>
        </p:txBody>
      </p:sp>
    </p:spTree>
    <p:extLst>
      <p:ext uri="{BB962C8B-B14F-4D97-AF65-F5344CB8AC3E}">
        <p14:creationId xmlns:p14="http://schemas.microsoft.com/office/powerpoint/2010/main" val="414009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541C408-42D3-4C5F-B30B-74F9FE9C191C}" type="datetime1">
              <a:rPr lang="fr-FR" smtClean="0">
                <a:solidFill>
                  <a:prstClr val="black">
                    <a:tint val="75000"/>
                  </a:prstClr>
                </a:solidFill>
              </a:rPr>
              <a:pPr/>
              <a:t>14/02/2020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03E351A-E8D9-4E45-B713-72F3863605DA}" type="slidenum">
              <a:rPr lang="fr-FR" smtClean="0"/>
              <a:pPr/>
              <a:t>‹N°›</a:t>
            </a:fld>
            <a:endParaRPr lang="fr-FR"/>
          </a:p>
        </p:txBody>
      </p:sp>
    </p:spTree>
    <p:extLst>
      <p:ext uri="{BB962C8B-B14F-4D97-AF65-F5344CB8AC3E}">
        <p14:creationId xmlns:p14="http://schemas.microsoft.com/office/powerpoint/2010/main" val="197277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F7979AA-8F5F-4148-9467-2A21BEF45E6F}" type="datetime1">
              <a:rPr lang="fr-FR" smtClean="0">
                <a:solidFill>
                  <a:prstClr val="black">
                    <a:tint val="75000"/>
                  </a:prstClr>
                </a:solidFill>
              </a:rPr>
              <a:pPr/>
              <a:t>14/02/2020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3E351A-E8D9-4E45-B713-72F3863605DA}" type="slidenum">
              <a:rPr lang="fr-FR" smtClean="0"/>
              <a:pPr/>
              <a:t>‹N°›</a:t>
            </a:fld>
            <a:endParaRPr lang="fr-FR"/>
          </a:p>
        </p:txBody>
      </p:sp>
    </p:spTree>
    <p:extLst>
      <p:ext uri="{BB962C8B-B14F-4D97-AF65-F5344CB8AC3E}">
        <p14:creationId xmlns:p14="http://schemas.microsoft.com/office/powerpoint/2010/main" val="213848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A64D33F-9052-4DE6-8CF1-8BADBA20FB76}" type="datetime1">
              <a:rPr lang="fr-FR" smtClean="0">
                <a:solidFill>
                  <a:prstClr val="black">
                    <a:tint val="75000"/>
                  </a:prstClr>
                </a:solidFill>
              </a:rPr>
              <a:pPr/>
              <a:t>14/02/2020</a:t>
            </a:fld>
            <a:endParaRPr lang="fr-FR">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03E351A-E8D9-4E45-B713-72F3863605DA}" type="slidenum">
              <a:rPr lang="fr-FR" smtClean="0"/>
              <a:pPr/>
              <a:t>‹N°›</a:t>
            </a:fld>
            <a:endParaRPr lang="fr-FR"/>
          </a:p>
        </p:txBody>
      </p:sp>
    </p:spTree>
    <p:extLst>
      <p:ext uri="{BB962C8B-B14F-4D97-AF65-F5344CB8AC3E}">
        <p14:creationId xmlns:p14="http://schemas.microsoft.com/office/powerpoint/2010/main" val="2082756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magistere.education.fr/dgesco/course/view.php?id=1614" TargetMode="External"/><Relationship Id="rId2" Type="http://schemas.openxmlformats.org/officeDocument/2006/relationships/hyperlink" Target="https://padlet.com/adeline_fayet/ypecrraws85p" TargetMode="External"/><Relationship Id="rId1" Type="http://schemas.openxmlformats.org/officeDocument/2006/relationships/slideLayout" Target="../slideLayouts/slideLayout2.xml"/><Relationship Id="rId4" Type="http://schemas.openxmlformats.org/officeDocument/2006/relationships/hyperlink" Target="https://eduscol.education.fr/cid143130/enseignement-scientifique-bac-2021.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uperprof.fr/ressources/scolaire/physique-chimie/terminale-s/ondes-periodiques/intensite-sonore.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149TXc_bPeA"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urlz.fr/aFwt"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2" Type="http://schemas.openxmlformats.org/officeDocument/2006/relationships/hyperlink" Target="https://www.education.gouv.fr/pid285/bulletin_officiel.html?cid_bo=144063"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eduscol.education.fr/cid141765/sujets-zero-1e-bac-2021.html#lien1"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77AFC1D-3851-B14C-916C-D23C74217234}"/>
              </a:ext>
            </a:extLst>
          </p:cNvPr>
          <p:cNvSpPr>
            <a:spLocks noGrp="1"/>
          </p:cNvSpPr>
          <p:nvPr>
            <p:ph type="title"/>
          </p:nvPr>
        </p:nvSpPr>
        <p:spPr/>
        <p:txBody>
          <a:bodyPr/>
          <a:lstStyle/>
          <a:p>
            <a:r>
              <a:rPr lang="fr-FR" dirty="0"/>
              <a:t>L’enseignement scientifique du tronc commun du cycle terminal</a:t>
            </a:r>
          </a:p>
        </p:txBody>
      </p:sp>
      <p:sp>
        <p:nvSpPr>
          <p:cNvPr id="3" name="Espace réservé du texte 2">
            <a:extLst>
              <a:ext uri="{FF2B5EF4-FFF2-40B4-BE49-F238E27FC236}">
                <a16:creationId xmlns:a16="http://schemas.microsoft.com/office/drawing/2014/main" xmlns="" id="{230A842B-3FE2-4A44-9622-04E4FCD5D77A}"/>
              </a:ext>
            </a:extLst>
          </p:cNvPr>
          <p:cNvSpPr>
            <a:spLocks noGrp="1"/>
          </p:cNvSpPr>
          <p:nvPr>
            <p:ph type="body" idx="1"/>
          </p:nvPr>
        </p:nvSpPr>
        <p:spPr/>
        <p:txBody>
          <a:bodyPr>
            <a:noAutofit/>
          </a:bodyPr>
          <a:lstStyle/>
          <a:p>
            <a:r>
              <a:rPr lang="fr-FR" sz="2400" b="1" dirty="0"/>
              <a:t>Classe de première </a:t>
            </a:r>
          </a:p>
          <a:p>
            <a:r>
              <a:rPr lang="fr-FR" sz="2400" b="1" dirty="0"/>
              <a:t>Seconde journée de formation </a:t>
            </a: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pPr/>
              <a:t>1</a:t>
            </a:fld>
            <a:endParaRPr lang="fr-FR"/>
          </a:p>
        </p:txBody>
      </p:sp>
    </p:spTree>
    <p:extLst>
      <p:ext uri="{BB962C8B-B14F-4D97-AF65-F5344CB8AC3E}">
        <p14:creationId xmlns:p14="http://schemas.microsoft.com/office/powerpoint/2010/main" val="3117711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A933805-912A-9D45-BB67-69A95EB549B2}"/>
              </a:ext>
            </a:extLst>
          </p:cNvPr>
          <p:cNvSpPr>
            <a:spLocks noGrp="1"/>
          </p:cNvSpPr>
          <p:nvPr>
            <p:ph type="title"/>
          </p:nvPr>
        </p:nvSpPr>
        <p:spPr>
          <a:xfrm>
            <a:off x="6947211" y="2558976"/>
            <a:ext cx="4837914" cy="822853"/>
          </a:xfrm>
        </p:spPr>
        <p:txBody>
          <a:bodyPr/>
          <a:lstStyle/>
          <a:p>
            <a:r>
              <a:rPr lang="fr-FR" b="1" dirty="0"/>
              <a:t>3 objectifs généraux</a:t>
            </a:r>
          </a:p>
        </p:txBody>
      </p:sp>
      <p:graphicFrame>
        <p:nvGraphicFramePr>
          <p:cNvPr id="4" name="Diagramme 3">
            <a:extLst>
              <a:ext uri="{FF2B5EF4-FFF2-40B4-BE49-F238E27FC236}">
                <a16:creationId xmlns:a16="http://schemas.microsoft.com/office/drawing/2014/main" xmlns="" id="{1C10A97B-15DE-C54E-97D5-72B0C83E319F}"/>
              </a:ext>
            </a:extLst>
          </p:cNvPr>
          <p:cNvGraphicFramePr/>
          <p:nvPr/>
        </p:nvGraphicFramePr>
        <p:xfrm>
          <a:off x="381910" y="302424"/>
          <a:ext cx="8046131" cy="6345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du numéro de diapositive 6">
            <a:extLst>
              <a:ext uri="{FF2B5EF4-FFF2-40B4-BE49-F238E27FC236}">
                <a16:creationId xmlns:a16="http://schemas.microsoft.com/office/drawing/2014/main" xmlns="" id="{9DDBD788-D339-B340-98F1-327074FB5E35}"/>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5" name="Rectangle 4"/>
          <p:cNvSpPr/>
          <p:nvPr/>
        </p:nvSpPr>
        <p:spPr>
          <a:xfrm>
            <a:off x="6191250" y="3562096"/>
            <a:ext cx="6000750" cy="2677656"/>
          </a:xfrm>
          <a:prstGeom prst="rect">
            <a:avLst/>
          </a:prstGeom>
          <a:solidFill>
            <a:srgbClr val="FFC000">
              <a:alpha val="50000"/>
            </a:srgbClr>
          </a:solidFill>
        </p:spPr>
        <p:txBody>
          <a:bodyPr wrap="square">
            <a:spAutoFit/>
          </a:bodyPr>
          <a:lstStyle/>
          <a:p>
            <a:pPr marL="430213" lvl="1" indent="-342900">
              <a:buFont typeface="+mj-lt"/>
              <a:buAutoNum type="arabicPeriod"/>
            </a:pPr>
            <a:r>
              <a:rPr lang="fr-FR" sz="2400" b="1" dirty="0">
                <a:latin typeface="Arial Narrow" panose="020B0606020202030204" pitchFamily="34" charset="0"/>
              </a:rPr>
              <a:t>Comprendre la nature du savoir scientifique et ses méthodes d’élaboration </a:t>
            </a:r>
          </a:p>
          <a:p>
            <a:pPr marL="430213" lvl="1" indent="-342900">
              <a:buFont typeface="+mj-lt"/>
              <a:buAutoNum type="arabicPeriod"/>
            </a:pPr>
            <a:r>
              <a:rPr lang="fr-FR" sz="2400" b="1" dirty="0">
                <a:latin typeface="Arial Narrow" panose="020B0606020202030204" pitchFamily="34" charset="0"/>
              </a:rPr>
              <a:t>Identifier et mettre en œuvre des pratiques scientifiques </a:t>
            </a:r>
          </a:p>
          <a:p>
            <a:pPr marL="430213" lvl="1" indent="-342900">
              <a:buFont typeface="+mj-lt"/>
              <a:buAutoNum type="arabicPeriod"/>
            </a:pPr>
            <a:r>
              <a:rPr lang="fr-FR" sz="2400" b="1" dirty="0">
                <a:latin typeface="Arial Narrow" panose="020B0606020202030204" pitchFamily="34" charset="0"/>
              </a:rPr>
              <a:t>Identifier et comprendre les effets de la science sur les sociétés et sur l’environnement </a:t>
            </a:r>
          </a:p>
        </p:txBody>
      </p:sp>
    </p:spTree>
    <p:extLst>
      <p:ext uri="{BB962C8B-B14F-4D97-AF65-F5344CB8AC3E}">
        <p14:creationId xmlns:p14="http://schemas.microsoft.com/office/powerpoint/2010/main" val="889453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1D8BCF2-A778-264F-AEBB-2F7090EB8FD6}"/>
              </a:ext>
            </a:extLst>
          </p:cNvPr>
          <p:cNvSpPr>
            <a:spLocks noGrp="1"/>
          </p:cNvSpPr>
          <p:nvPr>
            <p:ph type="title"/>
          </p:nvPr>
        </p:nvSpPr>
        <p:spPr>
          <a:xfrm>
            <a:off x="1430215" y="147337"/>
            <a:ext cx="10761785" cy="786113"/>
          </a:xfrm>
        </p:spPr>
        <p:txBody>
          <a:bodyPr>
            <a:normAutofit/>
          </a:bodyPr>
          <a:lstStyle/>
          <a:p>
            <a:r>
              <a:rPr lang="fr-FR" sz="3200" b="1" dirty="0"/>
              <a:t>1. La nature du savoir scientifique et son élaboration :</a:t>
            </a:r>
          </a:p>
        </p:txBody>
      </p:sp>
      <p:sp>
        <p:nvSpPr>
          <p:cNvPr id="3" name="Espace réservé du contenu 2">
            <a:extLst>
              <a:ext uri="{FF2B5EF4-FFF2-40B4-BE49-F238E27FC236}">
                <a16:creationId xmlns:a16="http://schemas.microsoft.com/office/drawing/2014/main" xmlns="" id="{FAF94009-903D-1042-96B8-849417C08AC7}"/>
              </a:ext>
            </a:extLst>
          </p:cNvPr>
          <p:cNvSpPr>
            <a:spLocks noGrp="1"/>
          </p:cNvSpPr>
          <p:nvPr>
            <p:ph idx="1"/>
          </p:nvPr>
        </p:nvSpPr>
        <p:spPr>
          <a:xfrm>
            <a:off x="1430215" y="3298401"/>
            <a:ext cx="10074397" cy="3777622"/>
          </a:xfrm>
        </p:spPr>
        <p:txBody>
          <a:bodyPr>
            <a:noAutofit/>
          </a:bodyPr>
          <a:lstStyle/>
          <a:p>
            <a:r>
              <a:rPr lang="fr-FR" sz="2400" dirty="0"/>
              <a:t>Quelques critères</a:t>
            </a:r>
          </a:p>
          <a:p>
            <a:pPr lvl="1"/>
            <a:r>
              <a:rPr lang="fr-FR" sz="2000" b="1" dirty="0">
                <a:solidFill>
                  <a:srgbClr val="FF0000"/>
                </a:solidFill>
              </a:rPr>
              <a:t>Réfutabilité </a:t>
            </a:r>
            <a:r>
              <a:rPr lang="fr-FR" sz="2000" dirty="0"/>
              <a:t>: notion de vérité scientifique (validité)</a:t>
            </a:r>
          </a:p>
          <a:p>
            <a:pPr lvl="1"/>
            <a:r>
              <a:rPr lang="fr-FR" sz="2000" b="1" dirty="0">
                <a:solidFill>
                  <a:srgbClr val="FF0000"/>
                </a:solidFill>
              </a:rPr>
              <a:t>Objectivité :</a:t>
            </a:r>
            <a:r>
              <a:rPr lang="fr-FR" sz="2000" dirty="0"/>
              <a:t> matérialisme méthodologique</a:t>
            </a:r>
          </a:p>
          <a:p>
            <a:pPr lvl="1"/>
            <a:r>
              <a:rPr lang="fr-FR" sz="2000" b="1" dirty="0">
                <a:solidFill>
                  <a:srgbClr val="FF0000"/>
                </a:solidFill>
              </a:rPr>
              <a:t>Collectivité </a:t>
            </a:r>
            <a:r>
              <a:rPr lang="fr-FR" sz="2000" dirty="0"/>
              <a:t>: communauté scientifique, importance de la réplication, validation collective mais non par vote, publication et révision par les pairs…</a:t>
            </a:r>
          </a:p>
          <a:p>
            <a:pPr marL="0" indent="0">
              <a:buNone/>
            </a:pPr>
            <a:r>
              <a:rPr lang="fr-FR" sz="2400" dirty="0">
                <a:solidFill>
                  <a:schemeClr val="tx1"/>
                </a:solidFill>
                <a:sym typeface="Wingdings" pitchFamily="2" charset="2"/>
              </a:rPr>
              <a:t> </a:t>
            </a:r>
            <a:r>
              <a:rPr lang="fr-FR" sz="2400" b="1" dirty="0">
                <a:solidFill>
                  <a:schemeClr val="accent2">
                    <a:lumMod val="75000"/>
                  </a:schemeClr>
                </a:solidFill>
                <a:sym typeface="Wingdings" pitchFamily="2" charset="2"/>
              </a:rPr>
              <a:t>Formation épistémologique des élèves </a:t>
            </a:r>
            <a:r>
              <a:rPr lang="fr-FR" sz="2400" dirty="0">
                <a:solidFill>
                  <a:schemeClr val="tx1"/>
                </a:solidFill>
                <a:sym typeface="Wingdings" pitchFamily="2" charset="2"/>
              </a:rPr>
              <a:t>(par l’histoire des sciences et par la pratique scientifique)</a:t>
            </a:r>
            <a:endParaRPr lang="fr-FR" sz="2400" dirty="0">
              <a:solidFill>
                <a:schemeClr val="tx1"/>
              </a:solidFill>
            </a:endParaRPr>
          </a:p>
        </p:txBody>
      </p:sp>
      <p:sp>
        <p:nvSpPr>
          <p:cNvPr id="8" name="Espace réservé du numéro de diapositive 7">
            <a:extLst>
              <a:ext uri="{FF2B5EF4-FFF2-40B4-BE49-F238E27FC236}">
                <a16:creationId xmlns:a16="http://schemas.microsoft.com/office/drawing/2014/main" xmlns="" id="{A4260F65-44E1-F14D-8AC2-DBCCB2ECB12C}"/>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4" name="Rectangle 3"/>
          <p:cNvSpPr/>
          <p:nvPr/>
        </p:nvSpPr>
        <p:spPr>
          <a:xfrm>
            <a:off x="1600200" y="787782"/>
            <a:ext cx="10591800" cy="2308324"/>
          </a:xfrm>
          <a:prstGeom prst="rect">
            <a:avLst/>
          </a:prstGeom>
          <a:solidFill>
            <a:srgbClr val="FFC000">
              <a:alpha val="47000"/>
            </a:srgbClr>
          </a:solidFill>
        </p:spPr>
        <p:txBody>
          <a:bodyPr wrap="square">
            <a:spAutoFit/>
          </a:bodyPr>
          <a:lstStyle/>
          <a:p>
            <a:r>
              <a:rPr lang="fr-FR" sz="2400" dirty="0">
                <a:solidFill>
                  <a:srgbClr val="000000"/>
                </a:solidFill>
                <a:latin typeface="Arial Narrow" panose="020B0606020202030204" pitchFamily="34" charset="0"/>
              </a:rPr>
              <a:t>« </a:t>
            </a:r>
            <a:r>
              <a:rPr lang="fr-FR" sz="2400" i="1" dirty="0">
                <a:solidFill>
                  <a:srgbClr val="000000"/>
                </a:solidFill>
                <a:latin typeface="Arial Narrow" panose="020B0606020202030204" pitchFamily="34" charset="0"/>
              </a:rPr>
              <a:t>Le savoir scientifique résulte d’une construction rationnelle. Il se distingue d’une croyance ou d’une opinion. Il s’appuie sur l’analyse de faits extraits de la réalité complexe ou produits au cours d’expériences. Il cherche à expliquer la réalité par des causes matérielles. […] </a:t>
            </a:r>
            <a:r>
              <a:rPr lang="fr-FR" sz="2400" b="1" i="1" dirty="0">
                <a:solidFill>
                  <a:srgbClr val="000000"/>
                </a:solidFill>
                <a:latin typeface="Arial Narrow" panose="020B0606020202030204" pitchFamily="34" charset="0"/>
              </a:rPr>
              <a:t>Dans le cadre de l’enseignement scientifique, il s’agit donc, en permanence, d’associer l’acquisition de quelques savoirs et savoir-faire exigibles à la compréhension de leur nature et de leur construction</a:t>
            </a:r>
            <a:r>
              <a:rPr lang="fr-FR" sz="2400" dirty="0">
                <a:solidFill>
                  <a:srgbClr val="000000"/>
                </a:solidFill>
                <a:latin typeface="Arial Narrow" panose="020B0606020202030204" pitchFamily="34" charset="0"/>
              </a:rPr>
              <a:t>. »</a:t>
            </a:r>
            <a:endParaRPr lang="fr-FR" sz="2400" dirty="0">
              <a:latin typeface="Arial Narrow" panose="020B0606020202030204" pitchFamily="34" charset="0"/>
            </a:endParaRPr>
          </a:p>
        </p:txBody>
      </p:sp>
    </p:spTree>
    <p:extLst>
      <p:ext uri="{BB962C8B-B14F-4D97-AF65-F5344CB8AC3E}">
        <p14:creationId xmlns:p14="http://schemas.microsoft.com/office/powerpoint/2010/main" val="179539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F80038-289E-F94F-BB29-7FED0F0E12BD}"/>
              </a:ext>
            </a:extLst>
          </p:cNvPr>
          <p:cNvSpPr>
            <a:spLocks noGrp="1"/>
          </p:cNvSpPr>
          <p:nvPr>
            <p:ph type="title"/>
          </p:nvPr>
        </p:nvSpPr>
        <p:spPr>
          <a:xfrm>
            <a:off x="1535724" y="0"/>
            <a:ext cx="10275276" cy="787782"/>
          </a:xfrm>
        </p:spPr>
        <p:txBody>
          <a:bodyPr>
            <a:noAutofit/>
          </a:bodyPr>
          <a:lstStyle/>
          <a:p>
            <a:r>
              <a:rPr lang="fr-FR" sz="3200" b="1" dirty="0"/>
              <a:t>2. Les pratiques scientifiques (ou des scientifiques)</a:t>
            </a:r>
          </a:p>
        </p:txBody>
      </p:sp>
      <p:sp>
        <p:nvSpPr>
          <p:cNvPr id="3" name="Espace réservé du contenu 2">
            <a:extLst>
              <a:ext uri="{FF2B5EF4-FFF2-40B4-BE49-F238E27FC236}">
                <a16:creationId xmlns:a16="http://schemas.microsoft.com/office/drawing/2014/main" xmlns="" id="{E1772A43-9FC4-4047-A9BF-DD4D408A008B}"/>
              </a:ext>
            </a:extLst>
          </p:cNvPr>
          <p:cNvSpPr>
            <a:spLocks noGrp="1"/>
          </p:cNvSpPr>
          <p:nvPr>
            <p:ph idx="1"/>
          </p:nvPr>
        </p:nvSpPr>
        <p:spPr>
          <a:xfrm>
            <a:off x="1112793" y="2801253"/>
            <a:ext cx="10298035" cy="1386669"/>
          </a:xfrm>
        </p:spPr>
        <p:txBody>
          <a:bodyPr>
            <a:noAutofit/>
          </a:bodyPr>
          <a:lstStyle/>
          <a:p>
            <a:pPr marL="57150" indent="0">
              <a:buNone/>
            </a:pPr>
            <a:r>
              <a:rPr lang="fr-FR" sz="2400" b="1" dirty="0"/>
              <a:t>Mots clés</a:t>
            </a:r>
            <a:r>
              <a:rPr lang="fr-FR" sz="2400" dirty="0"/>
              <a:t> pour expliciter les pratiques scientifiques … liste hiérarchisable, déclinable selon les disciplines, où puiser pour chaque séance :</a:t>
            </a:r>
          </a:p>
          <a:p>
            <a:pPr marL="57150" indent="0">
              <a:buNone/>
            </a:pPr>
            <a:endParaRPr lang="fr-FR" sz="2400" dirty="0"/>
          </a:p>
        </p:txBody>
      </p:sp>
      <p:sp>
        <p:nvSpPr>
          <p:cNvPr id="7" name="Espace réservé du numéro de diapositive 6">
            <a:extLst>
              <a:ext uri="{FF2B5EF4-FFF2-40B4-BE49-F238E27FC236}">
                <a16:creationId xmlns:a16="http://schemas.microsoft.com/office/drawing/2014/main" xmlns="" id="{1DE1F431-9490-7E4A-9A9F-7BD4D4D0DA5E}"/>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4" name="Rectangle 3"/>
          <p:cNvSpPr/>
          <p:nvPr/>
        </p:nvSpPr>
        <p:spPr>
          <a:xfrm>
            <a:off x="1512965" y="640807"/>
            <a:ext cx="10298035" cy="1938992"/>
          </a:xfrm>
          <a:prstGeom prst="rect">
            <a:avLst/>
          </a:prstGeom>
          <a:solidFill>
            <a:srgbClr val="FFC000">
              <a:alpha val="50000"/>
            </a:srgbClr>
          </a:solidFill>
        </p:spPr>
        <p:txBody>
          <a:bodyPr wrap="square">
            <a:spAutoFit/>
          </a:bodyPr>
          <a:lstStyle/>
          <a:p>
            <a:r>
              <a:rPr lang="fr-FR" sz="2400" b="1" dirty="0">
                <a:solidFill>
                  <a:srgbClr val="000000"/>
                </a:solidFill>
                <a:latin typeface="Arial Narrow" panose="020B0606020202030204" pitchFamily="34" charset="0"/>
              </a:rPr>
              <a:t>« </a:t>
            </a:r>
            <a:r>
              <a:rPr lang="fr-FR" sz="2400" b="1" i="1" dirty="0">
                <a:solidFill>
                  <a:srgbClr val="000000"/>
                </a:solidFill>
                <a:latin typeface="Arial Narrow" panose="020B0606020202030204" pitchFamily="34" charset="0"/>
              </a:rPr>
              <a:t>Au cours de son activité de production du savoir, le scientifique met en œuvre un certain nombre de pratiques qui, si elles ne sont pas spécifiques de son travail, en sont néanmoins des aspects incontournables. […] Dans le cadre de l’enseignement scientifique, il s’agit, chaque fois que l’on met en œuvre </a:t>
            </a:r>
            <a:r>
              <a:rPr lang="fr-FR" sz="2400" b="1" i="1" dirty="0">
                <a:solidFill>
                  <a:srgbClr val="FF0000"/>
                </a:solidFill>
                <a:latin typeface="Arial Narrow" panose="020B0606020202030204" pitchFamily="34" charset="0"/>
              </a:rPr>
              <a:t>une authentique pratique scientifique, de l’expliciter et de prendre conscience de sa nature.</a:t>
            </a:r>
          </a:p>
        </p:txBody>
      </p:sp>
      <p:graphicFrame>
        <p:nvGraphicFramePr>
          <p:cNvPr id="5" name="Tableau 4"/>
          <p:cNvGraphicFramePr>
            <a:graphicFrameLocks noGrp="1"/>
          </p:cNvGraphicFramePr>
          <p:nvPr/>
        </p:nvGraphicFramePr>
        <p:xfrm>
          <a:off x="1852386" y="4315905"/>
          <a:ext cx="8127999" cy="13106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1301876">
                <a:tc>
                  <a:txBody>
                    <a:bodyPr/>
                    <a:lstStyle/>
                    <a:p>
                      <a:pPr marL="57150" indent="0">
                        <a:buNone/>
                      </a:pPr>
                      <a:r>
                        <a:rPr lang="fr-FR" sz="2000" b="0" dirty="0">
                          <a:solidFill>
                            <a:schemeClr val="tx1"/>
                          </a:solidFill>
                        </a:rPr>
                        <a:t>Observer</a:t>
                      </a:r>
                    </a:p>
                    <a:p>
                      <a:pPr marL="57150" indent="0">
                        <a:buNone/>
                      </a:pPr>
                      <a:r>
                        <a:rPr lang="fr-FR" sz="2000" b="0" dirty="0">
                          <a:solidFill>
                            <a:schemeClr val="tx1"/>
                          </a:solidFill>
                        </a:rPr>
                        <a:t>Décrire</a:t>
                      </a:r>
                    </a:p>
                    <a:p>
                      <a:pPr marL="57150" indent="0">
                        <a:buNone/>
                      </a:pPr>
                      <a:r>
                        <a:rPr lang="fr-FR" sz="2000" b="0" dirty="0">
                          <a:solidFill>
                            <a:schemeClr val="tx1"/>
                          </a:solidFill>
                        </a:rPr>
                        <a:t>Mesurer</a:t>
                      </a:r>
                    </a:p>
                    <a:p>
                      <a:pPr marL="0" marR="0" indent="0" algn="l" defTabSz="457200" rtl="0" eaLnBrk="1" fontAlgn="auto" latinLnBrk="0" hangingPunct="1">
                        <a:lnSpc>
                          <a:spcPct val="100000"/>
                        </a:lnSpc>
                        <a:spcBef>
                          <a:spcPts val="0"/>
                        </a:spcBef>
                        <a:spcAft>
                          <a:spcPts val="0"/>
                        </a:spcAft>
                        <a:buClrTx/>
                        <a:buSzTx/>
                        <a:buFontTx/>
                        <a:buNone/>
                        <a:tabLst/>
                        <a:defRPr/>
                      </a:pPr>
                      <a:r>
                        <a:rPr lang="fr-FR" sz="2000" b="0" dirty="0">
                          <a:solidFill>
                            <a:schemeClr val="tx1"/>
                          </a:solidFill>
                        </a:rPr>
                        <a:t>Quantifier</a:t>
                      </a:r>
                    </a:p>
                  </a:txBody>
                  <a:tcPr>
                    <a:noFill/>
                  </a:tcPr>
                </a:tc>
                <a:tc>
                  <a:txBody>
                    <a:bodyPr/>
                    <a:lstStyle/>
                    <a:p>
                      <a:pPr marL="57150" indent="0">
                        <a:buNone/>
                      </a:pPr>
                      <a:r>
                        <a:rPr lang="fr-FR" sz="2000" b="0" dirty="0">
                          <a:solidFill>
                            <a:schemeClr val="tx1"/>
                          </a:solidFill>
                        </a:rPr>
                        <a:t>Calculer</a:t>
                      </a:r>
                    </a:p>
                    <a:p>
                      <a:pPr marL="57150" indent="0">
                        <a:buNone/>
                      </a:pPr>
                      <a:r>
                        <a:rPr lang="fr-FR" sz="2000" b="0" dirty="0">
                          <a:solidFill>
                            <a:schemeClr val="tx1"/>
                          </a:solidFill>
                        </a:rPr>
                        <a:t>Imaginer</a:t>
                      </a:r>
                    </a:p>
                    <a:p>
                      <a:pPr marL="57150" indent="0">
                        <a:buNone/>
                      </a:pPr>
                      <a:r>
                        <a:rPr lang="fr-FR" sz="2000" b="0" dirty="0">
                          <a:solidFill>
                            <a:schemeClr val="tx1"/>
                          </a:solidFill>
                        </a:rPr>
                        <a:t>Modéliser</a:t>
                      </a:r>
                    </a:p>
                    <a:p>
                      <a:pPr marL="57150" indent="0">
                        <a:buNone/>
                      </a:pPr>
                      <a:r>
                        <a:rPr lang="fr-FR" sz="2000" b="0" dirty="0">
                          <a:solidFill>
                            <a:schemeClr val="tx1"/>
                          </a:solidFill>
                        </a:rPr>
                        <a:t>Simuler</a:t>
                      </a:r>
                    </a:p>
                  </a:txBody>
                  <a:tcPr>
                    <a:noFill/>
                  </a:tcPr>
                </a:tc>
                <a:tc>
                  <a:txBody>
                    <a:bodyPr/>
                    <a:lstStyle/>
                    <a:p>
                      <a:pPr marL="57150" indent="0">
                        <a:buNone/>
                      </a:pPr>
                      <a:r>
                        <a:rPr lang="fr-FR" sz="2000" b="0" dirty="0">
                          <a:solidFill>
                            <a:schemeClr val="tx1"/>
                          </a:solidFill>
                        </a:rPr>
                        <a:t>Raisonner</a:t>
                      </a:r>
                    </a:p>
                    <a:p>
                      <a:pPr marL="57150" indent="0">
                        <a:buNone/>
                      </a:pPr>
                      <a:r>
                        <a:rPr lang="fr-FR" sz="2000" b="0" dirty="0">
                          <a:solidFill>
                            <a:schemeClr val="tx1"/>
                          </a:solidFill>
                        </a:rPr>
                        <a:t>Prévoir le futur ou remonter le passé</a:t>
                      </a:r>
                    </a:p>
                  </a:txBody>
                  <a:tcP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2482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338BDF-1E8C-4941-B682-59F5C5682BE1}"/>
              </a:ext>
            </a:extLst>
          </p:cNvPr>
          <p:cNvSpPr>
            <a:spLocks noGrp="1"/>
          </p:cNvSpPr>
          <p:nvPr>
            <p:ph type="title"/>
          </p:nvPr>
        </p:nvSpPr>
        <p:spPr>
          <a:xfrm>
            <a:off x="1311579" y="147337"/>
            <a:ext cx="10880421" cy="640445"/>
          </a:xfrm>
        </p:spPr>
        <p:txBody>
          <a:bodyPr>
            <a:noAutofit/>
          </a:bodyPr>
          <a:lstStyle/>
          <a:p>
            <a:r>
              <a:rPr lang="fr-FR" sz="3200" b="1" dirty="0"/>
              <a:t>3. Les effets de la science sur les sociétés et le monde</a:t>
            </a:r>
          </a:p>
        </p:txBody>
      </p:sp>
      <p:sp>
        <p:nvSpPr>
          <p:cNvPr id="3" name="Espace réservé du contenu 2">
            <a:extLst>
              <a:ext uri="{FF2B5EF4-FFF2-40B4-BE49-F238E27FC236}">
                <a16:creationId xmlns:a16="http://schemas.microsoft.com/office/drawing/2014/main" xmlns="" id="{00B08AF8-1E12-2E4E-A412-6E229C839028}"/>
              </a:ext>
            </a:extLst>
          </p:cNvPr>
          <p:cNvSpPr>
            <a:spLocks noGrp="1"/>
          </p:cNvSpPr>
          <p:nvPr>
            <p:ph idx="1"/>
          </p:nvPr>
        </p:nvSpPr>
        <p:spPr>
          <a:xfrm>
            <a:off x="1771651" y="787782"/>
            <a:ext cx="8915400" cy="3162690"/>
          </a:xfrm>
        </p:spPr>
        <p:txBody>
          <a:bodyPr>
            <a:noAutofit/>
          </a:bodyPr>
          <a:lstStyle/>
          <a:p>
            <a:r>
              <a:rPr lang="fr-FR" sz="2400" dirty="0"/>
              <a:t>La science source de développements technologiques</a:t>
            </a:r>
          </a:p>
          <a:p>
            <a:pPr lvl="1"/>
            <a:r>
              <a:rPr lang="fr-FR" sz="2000" dirty="0"/>
              <a:t>Voir la science sous un angle positif non naïf</a:t>
            </a:r>
          </a:p>
          <a:p>
            <a:pPr lvl="1"/>
            <a:r>
              <a:rPr lang="fr-FR" sz="2000" dirty="0"/>
              <a:t>Discussion de la notion de progrès</a:t>
            </a:r>
          </a:p>
          <a:p>
            <a:pPr lvl="1"/>
            <a:r>
              <a:rPr lang="fr-FR" sz="2000" dirty="0"/>
              <a:t>Les « impacts » des développements technologiques</a:t>
            </a:r>
          </a:p>
          <a:p>
            <a:r>
              <a:rPr lang="fr-FR" sz="2400" dirty="0"/>
              <a:t>La science outil de compréhension des effets voulus ou non sur le monde</a:t>
            </a:r>
          </a:p>
          <a:p>
            <a:r>
              <a:rPr lang="fr-FR" sz="2400" dirty="0"/>
              <a:t>La science outil de maîtrise des effets sur le monde</a:t>
            </a:r>
          </a:p>
        </p:txBody>
      </p:sp>
      <p:sp>
        <p:nvSpPr>
          <p:cNvPr id="7" name="Espace réservé du numéro de diapositive 6">
            <a:extLst>
              <a:ext uri="{FF2B5EF4-FFF2-40B4-BE49-F238E27FC236}">
                <a16:creationId xmlns:a16="http://schemas.microsoft.com/office/drawing/2014/main" xmlns="" id="{6B277EFB-AC68-9F41-BAA5-CBC72AAFCDD1}"/>
              </a:ext>
            </a:extLst>
          </p:cNvPr>
          <p:cNvSpPr>
            <a:spLocks noGrp="1"/>
          </p:cNvSpPr>
          <p:nvPr>
            <p:ph type="sldNum" sz="quarter" idx="12"/>
          </p:nvPr>
        </p:nvSpPr>
        <p:spPr/>
        <p:txBody>
          <a:bodyPr/>
          <a:lstStyle/>
          <a:p>
            <a:fld id="{6D22F896-40B5-4ADD-8801-0D06FADFA095}" type="slidenum">
              <a:rPr lang="en-US" smtClean="0"/>
              <a:t>13</a:t>
            </a:fld>
            <a:endParaRPr lang="en-US" dirty="0"/>
          </a:p>
        </p:txBody>
      </p:sp>
      <p:sp>
        <p:nvSpPr>
          <p:cNvPr id="4" name="Rectangle 3"/>
          <p:cNvSpPr/>
          <p:nvPr/>
        </p:nvSpPr>
        <p:spPr>
          <a:xfrm>
            <a:off x="531813" y="4206516"/>
            <a:ext cx="11660187" cy="2677656"/>
          </a:xfrm>
          <a:prstGeom prst="rect">
            <a:avLst/>
          </a:prstGeom>
          <a:solidFill>
            <a:srgbClr val="FFC000"/>
          </a:solidFill>
        </p:spPr>
        <p:txBody>
          <a:bodyPr wrap="square">
            <a:spAutoFit/>
          </a:bodyPr>
          <a:lstStyle/>
          <a:p>
            <a:r>
              <a:rPr lang="fr-FR" sz="2400" i="1" dirty="0">
                <a:solidFill>
                  <a:srgbClr val="000000"/>
                </a:solidFill>
                <a:latin typeface="Arial Narrow" panose="020B0606020202030204" pitchFamily="34" charset="0"/>
              </a:rPr>
              <a:t>« </a:t>
            </a:r>
            <a:r>
              <a:rPr lang="fr-FR" sz="2400" b="1" i="1" dirty="0">
                <a:solidFill>
                  <a:srgbClr val="000000"/>
                </a:solidFill>
                <a:latin typeface="Arial Narrow" panose="020B0606020202030204" pitchFamily="34" charset="0"/>
              </a:rPr>
              <a:t>Dans le cadre de l’enseignement scientifique, il s’agit de faire comprendre à chacun en quoi la culture scientifique est aujourd’hui indispensable pour saisir l’évolution des sociétés comme celle de l’environnement et de contrôler cette évolution.</a:t>
            </a:r>
            <a:r>
              <a:rPr lang="fr-FR" sz="2400" i="1" dirty="0">
                <a:solidFill>
                  <a:srgbClr val="000000"/>
                </a:solidFill>
                <a:latin typeface="Arial Narrow" panose="020B0606020202030204" pitchFamily="34" charset="0"/>
              </a:rPr>
              <a:t> </a:t>
            </a:r>
          </a:p>
          <a:p>
            <a:r>
              <a:rPr lang="fr-FR" sz="2400" i="1" dirty="0">
                <a:solidFill>
                  <a:srgbClr val="000000"/>
                </a:solidFill>
                <a:latin typeface="Arial Narrow" panose="020B0606020202030204" pitchFamily="34" charset="0"/>
              </a:rPr>
              <a:t>Les conséquences de l’activité humaine sur l’environnement et leur contrôle seront particulièrement développées dans le programme de terminale</a:t>
            </a:r>
          </a:p>
          <a:p>
            <a:r>
              <a:rPr lang="fr-FR" sz="2400" i="1" dirty="0">
                <a:solidFill>
                  <a:srgbClr val="000000"/>
                </a:solidFill>
                <a:latin typeface="Arial Narrow" panose="020B0606020202030204" pitchFamily="34" charset="0"/>
              </a:rPr>
              <a:t>Cet enseignement peut être également mis en relation avec le programme d’enseignement moral et civique de la classe de première»</a:t>
            </a:r>
            <a:endParaRPr lang="fr-FR" sz="2400" i="1" dirty="0">
              <a:latin typeface="Arial Narrow" panose="020B0606020202030204" pitchFamily="34" charset="0"/>
            </a:endParaRPr>
          </a:p>
        </p:txBody>
      </p:sp>
    </p:spTree>
    <p:extLst>
      <p:ext uri="{BB962C8B-B14F-4D97-AF65-F5344CB8AC3E}">
        <p14:creationId xmlns:p14="http://schemas.microsoft.com/office/powerpoint/2010/main" val="1700646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07125" y="121494"/>
            <a:ext cx="8911687" cy="666288"/>
          </a:xfrm>
        </p:spPr>
        <p:txBody>
          <a:bodyPr/>
          <a:lstStyle/>
          <a:p>
            <a:r>
              <a:rPr lang="fr-FR" dirty="0"/>
              <a:t>Quelques points de vigilance …</a:t>
            </a:r>
          </a:p>
        </p:txBody>
      </p:sp>
      <p:sp>
        <p:nvSpPr>
          <p:cNvPr id="4" name="Espace réservé du contenu 3"/>
          <p:cNvSpPr>
            <a:spLocks noGrp="1"/>
          </p:cNvSpPr>
          <p:nvPr>
            <p:ph idx="1"/>
          </p:nvPr>
        </p:nvSpPr>
        <p:spPr>
          <a:xfrm>
            <a:off x="1311579" y="970344"/>
            <a:ext cx="4573588" cy="5571743"/>
          </a:xfrm>
        </p:spPr>
        <p:txBody>
          <a:bodyPr>
            <a:noAutofit/>
          </a:bodyPr>
          <a:lstStyle/>
          <a:p>
            <a:r>
              <a:rPr lang="fr-FR" sz="2400" b="1" dirty="0"/>
              <a:t>Le programme est interdisciplinaire </a:t>
            </a:r>
            <a:r>
              <a:rPr lang="fr-FR" sz="2400" dirty="0"/>
              <a:t>: travail en équipe pour articuler les apports (harmonisation du vocabulaire, explicitation commune des démarches..)</a:t>
            </a:r>
          </a:p>
          <a:p>
            <a:r>
              <a:rPr lang="fr-FR" sz="2400" b="1" dirty="0"/>
              <a:t>Remobilisation indispensable des acquis </a:t>
            </a:r>
            <a:r>
              <a:rPr lang="fr-FR" sz="2400" dirty="0"/>
              <a:t>pour traiter ce programme (paragraphes « prérequis »)</a:t>
            </a:r>
          </a:p>
          <a:p>
            <a:r>
              <a:rPr lang="fr-FR" sz="2400" b="1" dirty="0"/>
              <a:t>Penser la place des maths </a:t>
            </a:r>
            <a:r>
              <a:rPr lang="fr-FR" sz="2400" dirty="0"/>
              <a:t>en équipe pour chacun des thèmes</a:t>
            </a:r>
          </a:p>
        </p:txBody>
      </p:sp>
      <p:sp>
        <p:nvSpPr>
          <p:cNvPr id="2" name="Espace réservé du numéro de diapositive 1"/>
          <p:cNvSpPr>
            <a:spLocks noGrp="1"/>
          </p:cNvSpPr>
          <p:nvPr>
            <p:ph type="sldNum" sz="quarter" idx="12"/>
          </p:nvPr>
        </p:nvSpPr>
        <p:spPr/>
        <p:txBody>
          <a:bodyPr/>
          <a:lstStyle/>
          <a:p>
            <a:fld id="{003E351A-E8D9-4E45-B713-72F3863605DA}" type="slidenum">
              <a:rPr lang="fr-FR" smtClean="0"/>
              <a:t>14</a:t>
            </a:fld>
            <a:endParaRPr lang="fr-FR"/>
          </a:p>
        </p:txBody>
      </p:sp>
      <p:pic>
        <p:nvPicPr>
          <p:cNvPr id="5" name="Image 4"/>
          <p:cNvPicPr>
            <a:picLocks noChangeAspect="1"/>
          </p:cNvPicPr>
          <p:nvPr/>
        </p:nvPicPr>
        <p:blipFill>
          <a:blip r:embed="rId3"/>
          <a:stretch>
            <a:fillRect/>
          </a:stretch>
        </p:blipFill>
        <p:spPr>
          <a:xfrm>
            <a:off x="5933592" y="1885950"/>
            <a:ext cx="6258408" cy="3333750"/>
          </a:xfrm>
          <a:prstGeom prst="rect">
            <a:avLst/>
          </a:prstGeom>
        </p:spPr>
      </p:pic>
    </p:spTree>
    <p:extLst>
      <p:ext uri="{BB962C8B-B14F-4D97-AF65-F5344CB8AC3E}">
        <p14:creationId xmlns:p14="http://schemas.microsoft.com/office/powerpoint/2010/main" val="2261368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15A6D04-F39D-BA4D-BCEE-19C2947F91F5}"/>
              </a:ext>
            </a:extLst>
          </p:cNvPr>
          <p:cNvSpPr>
            <a:spLocks noGrp="1"/>
          </p:cNvSpPr>
          <p:nvPr>
            <p:ph type="title"/>
          </p:nvPr>
        </p:nvSpPr>
        <p:spPr>
          <a:xfrm>
            <a:off x="1606060" y="141268"/>
            <a:ext cx="10046677" cy="1293028"/>
          </a:xfrm>
        </p:spPr>
        <p:txBody>
          <a:bodyPr>
            <a:normAutofit/>
          </a:bodyPr>
          <a:lstStyle/>
          <a:p>
            <a:r>
              <a:rPr lang="fr-FR" b="1" dirty="0"/>
              <a:t>Penser la construction de l’enseignement scientifique dans une logique matricielle  :</a:t>
            </a:r>
          </a:p>
        </p:txBody>
      </p:sp>
      <p:sp>
        <p:nvSpPr>
          <p:cNvPr id="4" name="Espace réservé du numéro de diapositive 3">
            <a:extLst>
              <a:ext uri="{FF2B5EF4-FFF2-40B4-BE49-F238E27FC236}">
                <a16:creationId xmlns:a16="http://schemas.microsoft.com/office/drawing/2014/main" xmlns="" id="{11564FE7-EFF0-584D-8613-821391CD06F3}"/>
              </a:ext>
            </a:extLst>
          </p:cNvPr>
          <p:cNvSpPr>
            <a:spLocks noGrp="1"/>
          </p:cNvSpPr>
          <p:nvPr>
            <p:ph type="sldNum" sz="quarter" idx="12"/>
          </p:nvPr>
        </p:nvSpPr>
        <p:spPr/>
        <p:txBody>
          <a:bodyPr/>
          <a:lstStyle/>
          <a:p>
            <a:fld id="{6D22F896-40B5-4ADD-8801-0D06FADFA095}" type="slidenum">
              <a:rPr lang="en-US" smtClean="0"/>
              <a:t>15</a:t>
            </a:fld>
            <a:endParaRPr lang="en-US" dirty="0"/>
          </a:p>
        </p:txBody>
      </p:sp>
      <p:graphicFrame>
        <p:nvGraphicFramePr>
          <p:cNvPr id="8" name="Espace réservé du contenu 7">
            <a:extLst>
              <a:ext uri="{FF2B5EF4-FFF2-40B4-BE49-F238E27FC236}">
                <a16:creationId xmlns:a16="http://schemas.microsoft.com/office/drawing/2014/main" xmlns="" id="{3371A9C3-669F-5E46-8D70-1165616E693A}"/>
              </a:ext>
            </a:extLst>
          </p:cNvPr>
          <p:cNvGraphicFramePr>
            <a:graphicFrameLocks noGrp="1"/>
          </p:cNvGraphicFramePr>
          <p:nvPr>
            <p:ph idx="1"/>
          </p:nvPr>
        </p:nvGraphicFramePr>
        <p:xfrm>
          <a:off x="1688122" y="1434296"/>
          <a:ext cx="10264393" cy="4785360"/>
        </p:xfrm>
        <a:graphic>
          <a:graphicData uri="http://schemas.openxmlformats.org/drawingml/2006/table">
            <a:tbl>
              <a:tblPr firstRow="1" bandRow="1">
                <a:tableStyleId>{2D5ABB26-0587-4C30-8999-92F81FD0307C}</a:tableStyleId>
              </a:tblPr>
              <a:tblGrid>
                <a:gridCol w="2712037">
                  <a:extLst>
                    <a:ext uri="{9D8B030D-6E8A-4147-A177-3AD203B41FA5}">
                      <a16:colId xmlns:a16="http://schemas.microsoft.com/office/drawing/2014/main" xmlns="" val="3397089779"/>
                    </a:ext>
                  </a:extLst>
                </a:gridCol>
                <a:gridCol w="2343248">
                  <a:extLst>
                    <a:ext uri="{9D8B030D-6E8A-4147-A177-3AD203B41FA5}">
                      <a16:colId xmlns:a16="http://schemas.microsoft.com/office/drawing/2014/main" xmlns="" val="441529592"/>
                    </a:ext>
                  </a:extLst>
                </a:gridCol>
                <a:gridCol w="2604554">
                  <a:extLst>
                    <a:ext uri="{9D8B030D-6E8A-4147-A177-3AD203B41FA5}">
                      <a16:colId xmlns:a16="http://schemas.microsoft.com/office/drawing/2014/main" xmlns="" val="97433857"/>
                    </a:ext>
                  </a:extLst>
                </a:gridCol>
                <a:gridCol w="2604554">
                  <a:extLst>
                    <a:ext uri="{9D8B030D-6E8A-4147-A177-3AD203B41FA5}">
                      <a16:colId xmlns:a16="http://schemas.microsoft.com/office/drawing/2014/main" xmlns="" val="4272503111"/>
                    </a:ext>
                  </a:extLst>
                </a:gridCol>
              </a:tblGrid>
              <a:tr h="370840">
                <a:tc>
                  <a:txBody>
                    <a:bodyPr/>
                    <a:lstStyle/>
                    <a:p>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rPr>
                        <a:t>Comprendre la </a:t>
                      </a:r>
                      <a:r>
                        <a:rPr lang="fr-FR" sz="1600" b="1" kern="1200" dirty="0">
                          <a:solidFill>
                            <a:srgbClr val="FF0000"/>
                          </a:solidFill>
                          <a:effectLst/>
                        </a:rPr>
                        <a:t>nature du savoir</a:t>
                      </a:r>
                      <a:r>
                        <a:rPr lang="fr-FR" sz="1600" b="1" kern="1200" dirty="0">
                          <a:effectLst/>
                        </a:rPr>
                        <a:t> scientifique et ses méthodes d’élaboration</a:t>
                      </a:r>
                      <a:endParaRPr lang="fr-FR" sz="1600" b="1" kern="1200" dirty="0">
                        <a:solidFill>
                          <a:schemeClr val="l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rPr>
                        <a:t>Identifier et mettre en œuvre </a:t>
                      </a:r>
                      <a:r>
                        <a:rPr lang="fr-FR" sz="1600" b="1" kern="1200" dirty="0">
                          <a:solidFill>
                            <a:srgbClr val="FF0000"/>
                          </a:solidFill>
                          <a:effectLst/>
                        </a:rPr>
                        <a:t>des pratiques scientifiques</a:t>
                      </a:r>
                    </a:p>
                    <a:p>
                      <a:endParaRPr lang="fr-FR" sz="1600" b="1" kern="1200" dirty="0">
                        <a:solidFill>
                          <a:schemeClr val="l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rPr>
                        <a:t>Identifier et comprendre </a:t>
                      </a:r>
                      <a:r>
                        <a:rPr lang="fr-FR" sz="1600" b="1" kern="1200" dirty="0">
                          <a:solidFill>
                            <a:srgbClr val="FF0000"/>
                          </a:solidFill>
                          <a:effectLst/>
                        </a:rPr>
                        <a:t>les effets de la science </a:t>
                      </a:r>
                      <a:r>
                        <a:rPr lang="fr-FR" sz="1600" b="1" kern="1200" dirty="0">
                          <a:effectLst/>
                        </a:rPr>
                        <a:t>sur les sociétés et sur l’environnement</a:t>
                      </a:r>
                      <a:endParaRPr lang="fr-FR" sz="1600" b="1" kern="1200" dirty="0">
                        <a:solidFill>
                          <a:schemeClr val="l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16022577"/>
                  </a:ext>
                </a:extLst>
              </a:tr>
              <a:tr h="370840">
                <a:tc>
                  <a:txBody>
                    <a:bodyPr/>
                    <a:lstStyle/>
                    <a:p>
                      <a:r>
                        <a:rPr lang="fr-FR" sz="1800" b="1" u="none" kern="1200" dirty="0">
                          <a:effectLst/>
                        </a:rPr>
                        <a:t>1- Une longue histoire de la matière</a:t>
                      </a:r>
                      <a:r>
                        <a:rPr lang="fr-FR" sz="1800" b="1" u="none" dirty="0">
                          <a:effectLst/>
                        </a:rPr>
                        <a:t> </a:t>
                      </a:r>
                      <a:endParaRPr lang="fr-FR" sz="1800" b="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948893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none" kern="1200" dirty="0">
                          <a:effectLst/>
                        </a:rPr>
                        <a:t>2- Le Soleil, notre source d’énergie </a:t>
                      </a:r>
                      <a:endParaRPr lang="fr-FR" sz="1800" b="1" u="none"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302489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none" kern="1200" dirty="0">
                          <a:effectLst/>
                        </a:rPr>
                        <a:t>3- La Terre, un astre singulier</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5108702"/>
                  </a:ext>
                </a:extLst>
              </a:tr>
              <a:tr h="370840">
                <a:tc>
                  <a:txBody>
                    <a:bodyPr/>
                    <a:lstStyle/>
                    <a:p>
                      <a:r>
                        <a:rPr lang="fr-FR" sz="1800" b="1" kern="1200" dirty="0">
                          <a:effectLst/>
                        </a:rPr>
                        <a:t>4- Son et musique, porteurs d’information</a:t>
                      </a:r>
                      <a:r>
                        <a:rPr lang="fr-FR" sz="1800" b="1" dirty="0">
                          <a:effectLst/>
                        </a:rPr>
                        <a:t> </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59517559"/>
                  </a:ext>
                </a:extLst>
              </a:tr>
              <a:tr h="370840">
                <a:tc>
                  <a:txBody>
                    <a:bodyPr/>
                    <a:lstStyle/>
                    <a:p>
                      <a:r>
                        <a:rPr lang="fr-FR" sz="1800" b="1" dirty="0"/>
                        <a:t>5- Projet scientifique (expérimental et numérique)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78064262"/>
                  </a:ext>
                </a:extLst>
              </a:tr>
            </a:tbl>
          </a:graphicData>
        </a:graphic>
      </p:graphicFrame>
    </p:spTree>
    <p:extLst>
      <p:ext uri="{BB962C8B-B14F-4D97-AF65-F5344CB8AC3E}">
        <p14:creationId xmlns:p14="http://schemas.microsoft.com/office/powerpoint/2010/main" val="2927368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D415EE1-8C81-9D4E-8FE7-A7F65E08E805}"/>
              </a:ext>
            </a:extLst>
          </p:cNvPr>
          <p:cNvSpPr>
            <a:spLocks noGrp="1"/>
          </p:cNvSpPr>
          <p:nvPr>
            <p:ph type="title"/>
          </p:nvPr>
        </p:nvSpPr>
        <p:spPr>
          <a:xfrm>
            <a:off x="292326" y="0"/>
            <a:ext cx="9920808" cy="767063"/>
          </a:xfrm>
        </p:spPr>
        <p:txBody>
          <a:bodyPr>
            <a:normAutofit/>
          </a:bodyPr>
          <a:lstStyle/>
          <a:p>
            <a:r>
              <a:rPr lang="en" sz="3200" b="1" dirty="0">
                <a:sym typeface="Calibri"/>
              </a:rPr>
              <a:t>Thème 1 : une longue histoire de la matière</a:t>
            </a:r>
            <a:endParaRPr lang="fr-FR" sz="3200" b="1" dirty="0"/>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326" y="555895"/>
            <a:ext cx="12278302" cy="3373953"/>
          </a:xfrm>
        </p:spPr>
      </p:pic>
      <p:sp>
        <p:nvSpPr>
          <p:cNvPr id="6" name="Espace réservé du numéro de diapositive 5">
            <a:extLst>
              <a:ext uri="{FF2B5EF4-FFF2-40B4-BE49-F238E27FC236}">
                <a16:creationId xmlns:a16="http://schemas.microsoft.com/office/drawing/2014/main" xmlns="" id="{D480591D-9DB5-C74D-A896-EC78EF5B6299}"/>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4" name="Rectangle 3"/>
          <p:cNvSpPr/>
          <p:nvPr/>
        </p:nvSpPr>
        <p:spPr>
          <a:xfrm>
            <a:off x="292326" y="3718679"/>
            <a:ext cx="11899674" cy="2862322"/>
          </a:xfrm>
          <a:prstGeom prst="rect">
            <a:avLst/>
          </a:prstGeom>
          <a:solidFill>
            <a:srgbClr val="FFC000"/>
          </a:solidFill>
        </p:spPr>
        <p:txBody>
          <a:bodyPr wrap="square">
            <a:spAutoFit/>
          </a:bodyPr>
          <a:lstStyle/>
          <a:p>
            <a:r>
              <a:rPr lang="fr-FR" b="1" dirty="0">
                <a:solidFill>
                  <a:srgbClr val="000000"/>
                </a:solidFill>
                <a:latin typeface="Arial Narrow" panose="020B0606020202030204" pitchFamily="34" charset="0"/>
              </a:rPr>
              <a:t>Prérequis et limites </a:t>
            </a:r>
            <a:endParaRPr lang="fr-FR" dirty="0">
              <a:solidFill>
                <a:srgbClr val="000000"/>
              </a:solidFill>
              <a:latin typeface="Arial Narrow" panose="020B0606020202030204" pitchFamily="34" charset="0"/>
            </a:endParaRPr>
          </a:p>
          <a:p>
            <a:r>
              <a:rPr lang="fr-FR" dirty="0">
                <a:solidFill>
                  <a:srgbClr val="000000"/>
                </a:solidFill>
                <a:latin typeface="Arial Narrow" panose="020B0606020202030204" pitchFamily="34" charset="0"/>
              </a:rPr>
              <a:t>Les notions, déjà connues, de noyaux, d’atome, d’élément chimique et de réaction nucléaire sont </a:t>
            </a:r>
            <a:r>
              <a:rPr lang="fr-FR" b="1" u="sng" dirty="0">
                <a:solidFill>
                  <a:srgbClr val="000000"/>
                </a:solidFill>
                <a:latin typeface="Arial Narrow" panose="020B0606020202030204" pitchFamily="34" charset="0"/>
              </a:rPr>
              <a:t>remobilisées</a:t>
            </a:r>
            <a:r>
              <a:rPr lang="fr-FR" b="1" dirty="0">
                <a:solidFill>
                  <a:srgbClr val="000000"/>
                </a:solidFill>
                <a:latin typeface="Arial Narrow" panose="020B0606020202030204" pitchFamily="34" charset="0"/>
              </a:rPr>
              <a:t>. Aucune connaissance n’est exigible sur les différents types de radioactivité. </a:t>
            </a:r>
          </a:p>
          <a:p>
            <a:r>
              <a:rPr lang="fr-FR" dirty="0">
                <a:solidFill>
                  <a:srgbClr val="000000"/>
                </a:solidFill>
                <a:latin typeface="Arial Narrow" panose="020B0606020202030204" pitchFamily="34" charset="0"/>
              </a:rPr>
              <a:t>L’évolution du nombre moyen de noyaux restants au cours d’une désintégration radioactive se limite au cas de durées discrètes, multiples entiers de la demi-vie. </a:t>
            </a:r>
            <a:r>
              <a:rPr lang="fr-FR" b="1" dirty="0">
                <a:solidFill>
                  <a:srgbClr val="000000"/>
                </a:solidFill>
                <a:latin typeface="Arial Narrow" panose="020B0606020202030204" pitchFamily="34" charset="0"/>
              </a:rPr>
              <a:t>Aucun formalisme sur la notion de suite n’est exigible</a:t>
            </a:r>
            <a:r>
              <a:rPr lang="fr-FR" dirty="0">
                <a:solidFill>
                  <a:srgbClr val="000000"/>
                </a:solidFill>
                <a:latin typeface="Arial Narrow" panose="020B0606020202030204" pitchFamily="34" charset="0"/>
              </a:rPr>
              <a:t>. </a:t>
            </a:r>
          </a:p>
          <a:p>
            <a:r>
              <a:rPr lang="fr-FR" b="1" dirty="0">
                <a:solidFill>
                  <a:srgbClr val="000000"/>
                </a:solidFill>
                <a:latin typeface="Arial Narrow" panose="020B0606020202030204" pitchFamily="34" charset="0"/>
              </a:rPr>
              <a:t>Les fonctions exponentielle et logarithme ne font pas partie des connaissances attendues</a:t>
            </a:r>
            <a:r>
              <a:rPr lang="fr-FR" dirty="0">
                <a:solidFill>
                  <a:srgbClr val="000000"/>
                </a:solidFill>
                <a:latin typeface="Arial Narrow" panose="020B0606020202030204" pitchFamily="34" charset="0"/>
              </a:rPr>
              <a:t>. </a:t>
            </a:r>
            <a:r>
              <a:rPr lang="fr-FR" sz="1100" dirty="0">
                <a:solidFill>
                  <a:srgbClr val="000000"/>
                </a:solidFill>
                <a:latin typeface="Arial Narrow" panose="020B0606020202030204" pitchFamily="34" charset="0"/>
              </a:rPr>
              <a:t>[…]</a:t>
            </a:r>
          </a:p>
          <a:p>
            <a:r>
              <a:rPr lang="fr-FR" dirty="0">
                <a:solidFill>
                  <a:srgbClr val="000000"/>
                </a:solidFill>
                <a:latin typeface="Arial Narrow" panose="020B0606020202030204" pitchFamily="34" charset="0"/>
              </a:rPr>
              <a:t>Les notions, déjà connues, d’entité chimique, de roche et de minéral sont </a:t>
            </a:r>
            <a:r>
              <a:rPr lang="fr-FR" b="1" u="sng" dirty="0">
                <a:solidFill>
                  <a:srgbClr val="000000"/>
                </a:solidFill>
                <a:latin typeface="Arial Narrow" panose="020B0606020202030204" pitchFamily="34" charset="0"/>
              </a:rPr>
              <a:t>remobilisées</a:t>
            </a:r>
            <a:r>
              <a:rPr lang="fr-FR" dirty="0">
                <a:solidFill>
                  <a:srgbClr val="000000"/>
                </a:solidFill>
                <a:latin typeface="Arial Narrow" panose="020B0606020202030204" pitchFamily="34" charset="0"/>
              </a:rPr>
              <a:t>. L’objectif est de présenter l’organisation de la matière propre à l’état cristallin à partir d’exemples. La diversité des systèmes cristallins et des minéraux est seulement évoquée. </a:t>
            </a:r>
            <a:r>
              <a:rPr lang="fr-FR" b="1" dirty="0">
                <a:solidFill>
                  <a:srgbClr val="000000"/>
                </a:solidFill>
                <a:latin typeface="Arial Narrow" panose="020B0606020202030204" pitchFamily="34" charset="0"/>
              </a:rPr>
              <a:t>La description de l’état cristallin est l’occasion d’utiliser les mathématiques </a:t>
            </a:r>
            <a:r>
              <a:rPr lang="fr-FR" dirty="0">
                <a:solidFill>
                  <a:srgbClr val="000000"/>
                </a:solidFill>
                <a:latin typeface="Arial Narrow" panose="020B0606020202030204" pitchFamily="34" charset="0"/>
              </a:rPr>
              <a:t>(géométrie du cube et de la sphère, calculs de volumes, proportions) pour décrire la nature et quantifier ses propriétés.	</a:t>
            </a:r>
          </a:p>
        </p:txBody>
      </p:sp>
    </p:spTree>
    <p:extLst>
      <p:ext uri="{BB962C8B-B14F-4D97-AF65-F5344CB8AC3E}">
        <p14:creationId xmlns:p14="http://schemas.microsoft.com/office/powerpoint/2010/main" val="351031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5001" y="329899"/>
            <a:ext cx="8911687" cy="1199963"/>
          </a:xfrm>
        </p:spPr>
        <p:txBody>
          <a:bodyPr/>
          <a:lstStyle/>
          <a:p>
            <a:pPr algn="ctr"/>
            <a:r>
              <a:rPr lang="fr-FR" dirty="0" smtClean="0"/>
              <a:t>Carte mentale possible à destination des élèves</a:t>
            </a:r>
            <a:endParaRPr lang="fr-FR" dirty="0"/>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pPr/>
              <a:t>17</a:t>
            </a:fld>
            <a:endParaRPr lang="fr-FR"/>
          </a:p>
        </p:txBody>
      </p:sp>
      <p:pic>
        <p:nvPicPr>
          <p:cNvPr id="5" name="Espace réservé du contenu 4"/>
          <p:cNvPicPr>
            <a:picLocks noGrp="1"/>
          </p:cNvPicPr>
          <p:nvPr>
            <p:ph idx="1"/>
          </p:nvPr>
        </p:nvPicPr>
        <p:blipFill rotWithShape="1">
          <a:blip r:embed="rId2" cstate="print">
            <a:extLst>
              <a:ext uri="{28A0092B-C50C-407E-A947-70E740481C1C}">
                <a14:useLocalDpi xmlns:a14="http://schemas.microsoft.com/office/drawing/2010/main" val="0"/>
              </a:ext>
            </a:extLst>
          </a:blip>
          <a:srcRect r="16199" b="35929"/>
          <a:stretch/>
        </p:blipFill>
        <p:spPr bwMode="auto">
          <a:xfrm>
            <a:off x="1494692" y="1529862"/>
            <a:ext cx="9921996" cy="51698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1374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xmlns="" id="{E6100C97-41D3-5B43-BECC-121B7A3CF794}"/>
              </a:ext>
            </a:extLst>
          </p:cNvPr>
          <p:cNvSpPr>
            <a:spLocks noGrp="1"/>
          </p:cNvSpPr>
          <p:nvPr>
            <p:ph type="sldNum" sz="quarter" idx="12"/>
          </p:nvPr>
        </p:nvSpPr>
        <p:spPr/>
        <p:txBody>
          <a:bodyPr/>
          <a:lstStyle/>
          <a:p>
            <a:fld id="{6D22F896-40B5-4ADD-8801-0D06FADFA095}" type="slidenum">
              <a:rPr lang="en-US" smtClean="0"/>
              <a:t>18</a:t>
            </a:fld>
            <a:endParaRPr lang="en-US" dirty="0"/>
          </a:p>
        </p:txBody>
      </p:sp>
      <p:sp>
        <p:nvSpPr>
          <p:cNvPr id="4" name="Rectangle 3"/>
          <p:cNvSpPr/>
          <p:nvPr/>
        </p:nvSpPr>
        <p:spPr>
          <a:xfrm>
            <a:off x="247650" y="4028782"/>
            <a:ext cx="11506200" cy="2893100"/>
          </a:xfrm>
          <a:prstGeom prst="rect">
            <a:avLst/>
          </a:prstGeom>
          <a:solidFill>
            <a:srgbClr val="FFC000"/>
          </a:solidFill>
        </p:spPr>
        <p:txBody>
          <a:bodyPr wrap="square">
            <a:spAutoFit/>
          </a:bodyPr>
          <a:lstStyle/>
          <a:p>
            <a:r>
              <a:rPr lang="fr-FR" sz="1600" b="1" dirty="0">
                <a:solidFill>
                  <a:srgbClr val="000000"/>
                </a:solidFill>
                <a:latin typeface="Arial Narrow" panose="020B0606020202030204" pitchFamily="34" charset="0"/>
              </a:rPr>
              <a:t>Prérequis et limites </a:t>
            </a:r>
            <a:endParaRPr lang="fr-FR" sz="1600" dirty="0">
              <a:solidFill>
                <a:srgbClr val="000000"/>
              </a:solidFill>
              <a:latin typeface="Arial Narrow" panose="020B0606020202030204" pitchFamily="34" charset="0"/>
            </a:endParaRPr>
          </a:p>
          <a:p>
            <a:r>
              <a:rPr lang="fr-FR" sz="1600" dirty="0">
                <a:solidFill>
                  <a:srgbClr val="000000"/>
                </a:solidFill>
                <a:latin typeface="Arial Narrow" panose="020B0606020202030204" pitchFamily="34" charset="0"/>
              </a:rPr>
              <a:t>Les notions de base concernant l’énergie et la puissance, déjà connues, </a:t>
            </a:r>
            <a:r>
              <a:rPr lang="fr-FR" sz="1600" b="1" dirty="0">
                <a:solidFill>
                  <a:srgbClr val="000000"/>
                </a:solidFill>
                <a:latin typeface="Arial Narrow" panose="020B0606020202030204" pitchFamily="34" charset="0"/>
              </a:rPr>
              <a:t>sont remobilisées. </a:t>
            </a:r>
          </a:p>
          <a:p>
            <a:r>
              <a:rPr lang="fr-FR" sz="1600" dirty="0">
                <a:solidFill>
                  <a:srgbClr val="000000"/>
                </a:solidFill>
                <a:latin typeface="Arial Narrow" panose="020B0606020202030204" pitchFamily="34" charset="0"/>
              </a:rPr>
              <a:t>La loi de Planck n’est pas explicitée : toutes les analyses spectrales sont réalisées à partir de représentations graphiques. La relation entre la température absolue, exprimée en kelvin, et la température en degrés Celsius est fournie, ainsi que la loi de Wien. . […]</a:t>
            </a:r>
          </a:p>
          <a:p>
            <a:r>
              <a:rPr lang="fr-FR" sz="1600" dirty="0">
                <a:solidFill>
                  <a:srgbClr val="000000"/>
                </a:solidFill>
                <a:latin typeface="Arial Narrow" panose="020B0606020202030204" pitchFamily="34" charset="0"/>
              </a:rPr>
              <a:t>Les notions de longueur d’onde du rayonnement et de spectre visible, déjà connues, </a:t>
            </a:r>
            <a:r>
              <a:rPr lang="fr-FR" sz="1600" b="1" dirty="0">
                <a:solidFill>
                  <a:srgbClr val="000000"/>
                </a:solidFill>
                <a:latin typeface="Arial Narrow" panose="020B0606020202030204" pitchFamily="34" charset="0"/>
              </a:rPr>
              <a:t>sont remobilisées</a:t>
            </a:r>
            <a:r>
              <a:rPr lang="fr-FR" sz="1600" dirty="0">
                <a:solidFill>
                  <a:srgbClr val="000000"/>
                </a:solidFill>
                <a:latin typeface="Arial Narrow" panose="020B0606020202030204" pitchFamily="34" charset="0"/>
              </a:rPr>
              <a:t>.</a:t>
            </a:r>
          </a:p>
          <a:p>
            <a:r>
              <a:rPr lang="fr-FR" sz="1600" dirty="0">
                <a:solidFill>
                  <a:srgbClr val="000000"/>
                </a:solidFill>
                <a:latin typeface="Arial Narrow" panose="020B0606020202030204" pitchFamily="34" charset="0"/>
              </a:rPr>
              <a:t>L’objectif de ce paragraphe est de comprendre qualitativement comment le bilan énergétique de la Terre conditionne sa température. </a:t>
            </a:r>
            <a:r>
              <a:rPr lang="fr-FR" sz="1600" b="1" dirty="0">
                <a:solidFill>
                  <a:srgbClr val="000000"/>
                </a:solidFill>
                <a:latin typeface="Arial Narrow" panose="020B0606020202030204" pitchFamily="34" charset="0"/>
              </a:rPr>
              <a:t>La théorie de l’effet de serre et la connaissance de la loi de Stefan-Boltzmann ne sont pas exigibles. </a:t>
            </a:r>
            <a:r>
              <a:rPr lang="fr-FR" sz="1600" dirty="0">
                <a:solidFill>
                  <a:srgbClr val="000000"/>
                </a:solidFill>
                <a:latin typeface="Arial Narrow" panose="020B0606020202030204" pitchFamily="34" charset="0"/>
              </a:rPr>
              <a:t>Le réchauffement climatique global associé au renforcement de l’effet de serre sera étudié en détail en terminale, mais il peut être utilement mentionné. . […]</a:t>
            </a:r>
          </a:p>
          <a:p>
            <a:r>
              <a:rPr lang="fr-FR" sz="1600" dirty="0">
                <a:solidFill>
                  <a:srgbClr val="000000"/>
                </a:solidFill>
                <a:latin typeface="Arial Narrow" panose="020B0606020202030204" pitchFamily="34" charset="0"/>
              </a:rPr>
              <a:t>Les notions de conservation et de conversion d’énergie, déjà connues, </a:t>
            </a:r>
            <a:r>
              <a:rPr lang="fr-FR" sz="1600" b="1" dirty="0">
                <a:solidFill>
                  <a:srgbClr val="000000"/>
                </a:solidFill>
                <a:latin typeface="Arial Narrow" panose="020B0606020202030204" pitchFamily="34" charset="0"/>
              </a:rPr>
              <a:t>sont remobilisées</a:t>
            </a:r>
            <a:r>
              <a:rPr lang="fr-FR" sz="1600" dirty="0">
                <a:solidFill>
                  <a:srgbClr val="000000"/>
                </a:solidFill>
                <a:latin typeface="Arial Narrow" panose="020B0606020202030204" pitchFamily="34" charset="0"/>
              </a:rPr>
              <a:t>.</a:t>
            </a:r>
          </a:p>
          <a:p>
            <a:r>
              <a:rPr lang="fr-FR" sz="1600" dirty="0">
                <a:solidFill>
                  <a:srgbClr val="000000"/>
                </a:solidFill>
                <a:latin typeface="Arial Narrow" panose="020B0606020202030204" pitchFamily="34" charset="0"/>
              </a:rPr>
              <a:t>La respiration et le rôle énergétique des aliments, déjà connus, </a:t>
            </a:r>
            <a:r>
              <a:rPr lang="fr-FR" sz="1600" b="1" dirty="0">
                <a:solidFill>
                  <a:srgbClr val="000000"/>
                </a:solidFill>
                <a:latin typeface="Arial Narrow" panose="020B0606020202030204" pitchFamily="34" charset="0"/>
              </a:rPr>
              <a:t>sont remobilisés</a:t>
            </a:r>
            <a:r>
              <a:rPr lang="fr-FR" sz="1600" dirty="0">
                <a:solidFill>
                  <a:srgbClr val="000000"/>
                </a:solidFill>
                <a:latin typeface="Arial Narrow" panose="020B0606020202030204" pitchFamily="34" charset="0"/>
              </a:rPr>
              <a:t>.</a:t>
            </a:r>
          </a:p>
          <a:p>
            <a:r>
              <a:rPr lang="fr-FR" sz="1600" dirty="0">
                <a:solidFill>
                  <a:srgbClr val="000000"/>
                </a:solidFill>
                <a:latin typeface="Arial Narrow" panose="020B0606020202030204" pitchFamily="34" charset="0"/>
              </a:rPr>
              <a:t>Aucun développement n’est attendu concernant les mécanismes cellulaires et moléculaires.</a:t>
            </a:r>
            <a:r>
              <a:rPr lang="fr-FR" dirty="0">
                <a:solidFill>
                  <a:srgbClr val="000000"/>
                </a:solidFill>
                <a:latin typeface="Arial" panose="020B0604020202020204" pitchFamily="34" charset="0"/>
              </a:rPr>
              <a:t>	</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508"/>
            <a:ext cx="12192000" cy="3495381"/>
          </a:xfrm>
          <a:prstGeom prst="rect">
            <a:avLst/>
          </a:prstGeom>
        </p:spPr>
      </p:pic>
      <p:sp>
        <p:nvSpPr>
          <p:cNvPr id="2" name="Titre 1">
            <a:extLst>
              <a:ext uri="{FF2B5EF4-FFF2-40B4-BE49-F238E27FC236}">
                <a16:creationId xmlns:a16="http://schemas.microsoft.com/office/drawing/2014/main" xmlns="" id="{33E2D3CC-A267-F741-9D76-B8DFA77CC6B9}"/>
              </a:ext>
            </a:extLst>
          </p:cNvPr>
          <p:cNvSpPr>
            <a:spLocks noGrp="1"/>
          </p:cNvSpPr>
          <p:nvPr>
            <p:ph type="title"/>
          </p:nvPr>
        </p:nvSpPr>
        <p:spPr>
          <a:xfrm>
            <a:off x="1678525" y="1"/>
            <a:ext cx="9675275" cy="533400"/>
          </a:xfrm>
          <a:solidFill>
            <a:schemeClr val="bg1"/>
          </a:solidFill>
        </p:spPr>
        <p:txBody>
          <a:bodyPr>
            <a:normAutofit/>
          </a:bodyPr>
          <a:lstStyle/>
          <a:p>
            <a:r>
              <a:rPr lang="fr-FR" sz="2800" b="1" dirty="0"/>
              <a:t>Thème 2 : le soleil une source d’énergie</a:t>
            </a:r>
          </a:p>
        </p:txBody>
      </p:sp>
    </p:spTree>
    <p:extLst>
      <p:ext uri="{BB962C8B-B14F-4D97-AF65-F5344CB8AC3E}">
        <p14:creationId xmlns:p14="http://schemas.microsoft.com/office/powerpoint/2010/main" val="213209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03E351A-E8D9-4E45-B713-72F3863605DA}" type="slidenum">
              <a:rPr lang="fr-FR" smtClean="0"/>
              <a:pPr/>
              <a:t>19</a:t>
            </a:fld>
            <a:endParaRPr lang="fr-FR"/>
          </a:p>
        </p:txBody>
      </p:sp>
      <p:sp>
        <p:nvSpPr>
          <p:cNvPr id="3" name="Espace réservé du contenu 2"/>
          <p:cNvSpPr>
            <a:spLocks noGrp="1"/>
          </p:cNvSpPr>
          <p:nvPr>
            <p:ph idx="1"/>
          </p:nvPr>
        </p:nvSpPr>
        <p:spPr/>
        <p:txBody>
          <a:bodyPr/>
          <a:lstStyle/>
          <a:p>
            <a:endParaRPr lang="fr-FR"/>
          </a:p>
        </p:txBody>
      </p:sp>
      <p:pic>
        <p:nvPicPr>
          <p:cNvPr id="6" name="Image 5"/>
          <p:cNvPicPr/>
          <p:nvPr/>
        </p:nvPicPr>
        <p:blipFill rotWithShape="1">
          <a:blip r:embed="rId3">
            <a:extLst>
              <a:ext uri="{28A0092B-C50C-407E-A947-70E740481C1C}">
                <a14:useLocalDpi xmlns:a14="http://schemas.microsoft.com/office/drawing/2010/main" val="0"/>
              </a:ext>
            </a:extLst>
          </a:blip>
          <a:srcRect t="21148" r="1885" b="7977"/>
          <a:stretch/>
        </p:blipFill>
        <p:spPr bwMode="auto">
          <a:xfrm>
            <a:off x="921695" y="1240832"/>
            <a:ext cx="10814538" cy="5240215"/>
          </a:xfrm>
          <a:prstGeom prst="rect">
            <a:avLst/>
          </a:prstGeom>
          <a:ln>
            <a:noFill/>
          </a:ln>
          <a:extLst>
            <a:ext uri="{53640926-AAD7-44D8-BBD7-CCE9431645EC}">
              <a14:shadowObscured xmlns:a14="http://schemas.microsoft.com/office/drawing/2010/main"/>
            </a:ext>
          </a:extLst>
        </p:spPr>
      </p:pic>
      <p:sp>
        <p:nvSpPr>
          <p:cNvPr id="2" name="Titre 1"/>
          <p:cNvSpPr>
            <a:spLocks noGrp="1"/>
          </p:cNvSpPr>
          <p:nvPr>
            <p:ph type="title"/>
          </p:nvPr>
        </p:nvSpPr>
        <p:spPr>
          <a:xfrm>
            <a:off x="3112479" y="329899"/>
            <a:ext cx="8409719" cy="1199963"/>
          </a:xfrm>
        </p:spPr>
        <p:txBody>
          <a:bodyPr/>
          <a:lstStyle/>
          <a:p>
            <a:pPr algn="ctr"/>
            <a:r>
              <a:rPr lang="fr-FR" dirty="0" smtClean="0"/>
              <a:t>Carte mentale possible à destination des élèves</a:t>
            </a:r>
            <a:endParaRPr lang="fr-FR" dirty="0"/>
          </a:p>
        </p:txBody>
      </p:sp>
    </p:spTree>
    <p:extLst>
      <p:ext uri="{BB962C8B-B14F-4D97-AF65-F5344CB8AC3E}">
        <p14:creationId xmlns:p14="http://schemas.microsoft.com/office/powerpoint/2010/main" val="2656824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627322" y="147337"/>
            <a:ext cx="10445858" cy="1280890"/>
          </a:xfrm>
        </p:spPr>
        <p:txBody>
          <a:bodyPr>
            <a:normAutofit fontScale="90000"/>
          </a:bodyPr>
          <a:lstStyle/>
          <a:p>
            <a:r>
              <a:rPr lang="fr-FR" dirty="0"/>
              <a:t>Accompagnement de la mise en œuvre de l’enseignement scientifique en classe de première</a:t>
            </a:r>
          </a:p>
        </p:txBody>
      </p:sp>
      <p:sp>
        <p:nvSpPr>
          <p:cNvPr id="2" name="Espace réservé du contenu 1"/>
          <p:cNvSpPr>
            <a:spLocks noGrp="1"/>
          </p:cNvSpPr>
          <p:nvPr>
            <p:ph idx="1"/>
          </p:nvPr>
        </p:nvSpPr>
        <p:spPr>
          <a:xfrm>
            <a:off x="1487837" y="1428228"/>
            <a:ext cx="10461356" cy="5034566"/>
          </a:xfrm>
        </p:spPr>
        <p:txBody>
          <a:bodyPr>
            <a:normAutofit fontScale="92500" lnSpcReduction="20000"/>
          </a:bodyPr>
          <a:lstStyle/>
          <a:p>
            <a:r>
              <a:rPr lang="fr-FR" sz="2900" dirty="0"/>
              <a:t>Un groupe de 16 professeurs ressources dans l’académie, travaillant avec les IA IPR de maths, PC et SVT </a:t>
            </a:r>
          </a:p>
          <a:p>
            <a:r>
              <a:rPr lang="fr-FR" sz="2900" dirty="0"/>
              <a:t>Une stratégie académique de formation :</a:t>
            </a:r>
          </a:p>
          <a:p>
            <a:pPr lvl="1">
              <a:lnSpc>
                <a:spcPct val="120000"/>
              </a:lnSpc>
              <a:spcBef>
                <a:spcPts val="0"/>
              </a:spcBef>
              <a:buFont typeface="Wingdings" panose="05000000000000000000" pitchFamily="2" charset="2"/>
              <a:buChar char="§"/>
            </a:pPr>
            <a:r>
              <a:rPr lang="fr-FR" sz="2900" dirty="0"/>
              <a:t>Mise en place, d’</a:t>
            </a:r>
            <a:r>
              <a:rPr lang="fr-FR" sz="2900" b="1" dirty="0"/>
              <a:t>une journée de formation en mai 2019 </a:t>
            </a:r>
            <a:r>
              <a:rPr lang="fr-FR" sz="2900" dirty="0"/>
              <a:t>en direction de  240 enseignants désignés par les proviseurs (10 regroupements d’établissements);</a:t>
            </a:r>
          </a:p>
          <a:p>
            <a:pPr lvl="1">
              <a:lnSpc>
                <a:spcPct val="120000"/>
              </a:lnSpc>
              <a:spcBef>
                <a:spcPts val="0"/>
              </a:spcBef>
              <a:buFont typeface="Wingdings" panose="05000000000000000000" pitchFamily="2" charset="2"/>
              <a:buChar char="§"/>
            </a:pPr>
            <a:r>
              <a:rPr lang="fr-FR" sz="2900" b="1" dirty="0"/>
              <a:t>2 journées </a:t>
            </a:r>
            <a:r>
              <a:rPr lang="fr-FR" sz="2900" dirty="0"/>
              <a:t>de formation programmées en </a:t>
            </a:r>
            <a:r>
              <a:rPr lang="fr-FR" sz="2900" b="1" dirty="0"/>
              <a:t>2019</a:t>
            </a:r>
            <a:r>
              <a:rPr lang="fr-FR" sz="2900" dirty="0"/>
              <a:t>-</a:t>
            </a:r>
            <a:r>
              <a:rPr lang="fr-FR" sz="2900" b="1" dirty="0"/>
              <a:t>2020 </a:t>
            </a:r>
            <a:r>
              <a:rPr lang="fr-FR" sz="2900" dirty="0"/>
              <a:t>;</a:t>
            </a:r>
          </a:p>
          <a:p>
            <a:pPr lvl="1">
              <a:lnSpc>
                <a:spcPct val="120000"/>
              </a:lnSpc>
              <a:spcBef>
                <a:spcPts val="0"/>
              </a:spcBef>
              <a:buFont typeface="Wingdings" panose="05000000000000000000" pitchFamily="2" charset="2"/>
              <a:buChar char="§"/>
            </a:pPr>
            <a:r>
              <a:rPr lang="fr-FR" sz="2900" dirty="0"/>
              <a:t>Des </a:t>
            </a:r>
            <a:r>
              <a:rPr lang="fr-FR" sz="2900" b="1" dirty="0"/>
              <a:t>formations à inscriptions individuelles </a:t>
            </a:r>
            <a:r>
              <a:rPr lang="fr-FR" sz="2900" dirty="0"/>
              <a:t>intégrées aux PAF des années suivantes</a:t>
            </a:r>
          </a:p>
          <a:p>
            <a:pPr>
              <a:lnSpc>
                <a:spcPct val="150000"/>
              </a:lnSpc>
            </a:pPr>
            <a:r>
              <a:rPr lang="fr-FR" sz="2900" dirty="0"/>
              <a:t>Des ressources académiques </a:t>
            </a:r>
          </a:p>
          <a:p>
            <a:pPr>
              <a:lnSpc>
                <a:spcPct val="150000"/>
              </a:lnSpc>
            </a:pPr>
            <a:r>
              <a:rPr lang="fr-FR" sz="2900" dirty="0"/>
              <a:t>Des ressources nationales</a:t>
            </a: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pPr/>
              <a:t>2</a:t>
            </a:fld>
            <a:endParaRPr lang="fr-FR"/>
          </a:p>
        </p:txBody>
      </p:sp>
    </p:spTree>
    <p:extLst>
      <p:ext uri="{BB962C8B-B14F-4D97-AF65-F5344CB8AC3E}">
        <p14:creationId xmlns:p14="http://schemas.microsoft.com/office/powerpoint/2010/main" val="2301556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xmlns="" id="{C955B979-C3C4-CB4A-B622-A7AE0D7B0A34}"/>
              </a:ext>
            </a:extLst>
          </p:cNvPr>
          <p:cNvSpPr>
            <a:spLocks noGrp="1"/>
          </p:cNvSpPr>
          <p:nvPr>
            <p:ph type="sldNum" sz="quarter" idx="12"/>
          </p:nvPr>
        </p:nvSpPr>
        <p:spPr/>
        <p:txBody>
          <a:bodyPr/>
          <a:lstStyle/>
          <a:p>
            <a:fld id="{6D22F896-40B5-4ADD-8801-0D06FADFA095}" type="slidenum">
              <a:rPr lang="en-US" smtClean="0"/>
              <a:t>20</a:t>
            </a:fld>
            <a:endParaRPr lang="en-US"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50" y="203571"/>
            <a:ext cx="11949874" cy="3151197"/>
          </a:xfrm>
          <a:prstGeom prst="rect">
            <a:avLst/>
          </a:prstGeom>
        </p:spPr>
      </p:pic>
      <p:sp>
        <p:nvSpPr>
          <p:cNvPr id="5" name="Rectangle 4"/>
          <p:cNvSpPr/>
          <p:nvPr/>
        </p:nvSpPr>
        <p:spPr>
          <a:xfrm>
            <a:off x="411050" y="3354768"/>
            <a:ext cx="11507057" cy="3416320"/>
          </a:xfrm>
          <a:prstGeom prst="rect">
            <a:avLst/>
          </a:prstGeom>
          <a:solidFill>
            <a:srgbClr val="FFC000"/>
          </a:solidFill>
        </p:spPr>
        <p:txBody>
          <a:bodyPr wrap="square">
            <a:spAutoFit/>
          </a:bodyPr>
          <a:lstStyle/>
          <a:p>
            <a:r>
              <a:rPr lang="fr-FR" b="1" dirty="0">
                <a:solidFill>
                  <a:srgbClr val="000000"/>
                </a:solidFill>
                <a:latin typeface="Arial" panose="020B0604020202020204" pitchFamily="34" charset="0"/>
              </a:rPr>
              <a:t>Prérequis et limites </a:t>
            </a:r>
            <a:endParaRPr lang="fr-FR" dirty="0">
              <a:solidFill>
                <a:srgbClr val="000000"/>
              </a:solidFill>
              <a:latin typeface="Arial" panose="020B0604020202020204" pitchFamily="34" charset="0"/>
            </a:endParaRPr>
          </a:p>
          <a:p>
            <a:r>
              <a:rPr lang="fr-FR" dirty="0">
                <a:solidFill>
                  <a:srgbClr val="000000"/>
                </a:solidFill>
                <a:latin typeface="Arial Narrow" panose="020B0606020202030204" pitchFamily="34" charset="0"/>
              </a:rPr>
              <a:t>La connaissance de la loi des sinus n’est pas exigible. Elle est fournie pour mettre en œuvre le principe de triangulation plane (calcul d’une longueur à partir de la mesure d’une autre longueur et de deux angles). On admet que la longueur d’un arc de cercle est proportionnelle à l’angle qui l’intercepte. </a:t>
            </a:r>
          </a:p>
          <a:p>
            <a:r>
              <a:rPr lang="fr-FR" dirty="0">
                <a:solidFill>
                  <a:srgbClr val="000000"/>
                </a:solidFill>
                <a:latin typeface="Arial Narrow" panose="020B0606020202030204" pitchFamily="34" charset="0"/>
              </a:rPr>
              <a:t>Le repérage sur une sphère, déjà connu des élèves, est </a:t>
            </a:r>
            <a:r>
              <a:rPr lang="fr-FR" b="1" dirty="0">
                <a:solidFill>
                  <a:srgbClr val="000000"/>
                </a:solidFill>
                <a:latin typeface="Arial Narrow" panose="020B0606020202030204" pitchFamily="34" charset="0"/>
              </a:rPr>
              <a:t>remobilisé</a:t>
            </a:r>
            <a:r>
              <a:rPr lang="fr-FR" dirty="0">
                <a:solidFill>
                  <a:srgbClr val="000000"/>
                </a:solidFill>
                <a:latin typeface="Arial Narrow" panose="020B0606020202030204" pitchFamily="34" charset="0"/>
              </a:rPr>
              <a:t>. </a:t>
            </a:r>
          </a:p>
          <a:p>
            <a:r>
              <a:rPr lang="fr-FR" dirty="0">
                <a:solidFill>
                  <a:srgbClr val="000000"/>
                </a:solidFill>
                <a:latin typeface="Arial Narrow" panose="020B0606020202030204" pitchFamily="34" charset="0"/>
              </a:rPr>
              <a:t>Le calcul de la longueur entre deux points le long d’un grand cercle n’est pas exigible. </a:t>
            </a:r>
          </a:p>
          <a:p>
            <a:r>
              <a:rPr lang="fr-FR" dirty="0">
                <a:latin typeface="Arial Narrow" panose="020B0606020202030204" pitchFamily="34" charset="0"/>
              </a:rPr>
              <a:t>L’objectif n’est pas de connaître dans le détail les arguments utilisés au cours de l’histoire des sciences, mais de savoir interpréter des données relatives à ces arguments. Il s’agit de prendre appui sur cet exemple pour montrer comment la science construit et perfectionne peu à peu sa compréhension de la nature, en exploitant des faits nouveaux apparus successivement</a:t>
            </a:r>
            <a:r>
              <a:rPr lang="fr-FR" b="1" dirty="0">
                <a:latin typeface="Arial Narrow" panose="020B0606020202030204" pitchFamily="34" charset="0"/>
              </a:rPr>
              <a:t>. Il s’agit aussi de montrer qu’une question scientifique complexe est résolue grâce à la participation de plusieurs domaines de spécialité. </a:t>
            </a:r>
          </a:p>
          <a:p>
            <a:r>
              <a:rPr lang="fr-FR" dirty="0">
                <a:latin typeface="Arial Narrow" panose="020B0606020202030204" pitchFamily="34" charset="0"/>
              </a:rPr>
              <a:t>L’organisation du système solaire est déjà connue. L’accent est mis ici sur la compréhension de cette organisation au cours de l’histoire des sciences et </a:t>
            </a:r>
            <a:r>
              <a:rPr lang="fr-FR" b="1" dirty="0">
                <a:latin typeface="Arial Narrow" panose="020B0606020202030204" pitchFamily="34" charset="0"/>
              </a:rPr>
              <a:t>sur l’importance des controverses scientifiques concernées</a:t>
            </a:r>
            <a:r>
              <a:rPr lang="fr-FR" dirty="0">
                <a:latin typeface="Arial Narrow" panose="020B0606020202030204" pitchFamily="34" charset="0"/>
              </a:rPr>
              <a:t>.</a:t>
            </a:r>
            <a:r>
              <a:rPr lang="fr-FR" b="1" dirty="0"/>
              <a:t>	</a:t>
            </a:r>
          </a:p>
        </p:txBody>
      </p:sp>
      <p:sp>
        <p:nvSpPr>
          <p:cNvPr id="2" name="Titre 1">
            <a:extLst>
              <a:ext uri="{FF2B5EF4-FFF2-40B4-BE49-F238E27FC236}">
                <a16:creationId xmlns:a16="http://schemas.microsoft.com/office/drawing/2014/main" xmlns="" id="{59A1C7E4-53FE-B842-891C-5B4B818D33B9}"/>
              </a:ext>
            </a:extLst>
          </p:cNvPr>
          <p:cNvSpPr>
            <a:spLocks noGrp="1"/>
          </p:cNvSpPr>
          <p:nvPr>
            <p:ph type="title"/>
          </p:nvPr>
        </p:nvSpPr>
        <p:spPr>
          <a:xfrm>
            <a:off x="1311579" y="117908"/>
            <a:ext cx="6422721" cy="491692"/>
          </a:xfrm>
          <a:solidFill>
            <a:schemeClr val="bg1"/>
          </a:solidFill>
        </p:spPr>
        <p:txBody>
          <a:bodyPr>
            <a:normAutofit fontScale="90000"/>
          </a:bodyPr>
          <a:lstStyle/>
          <a:p>
            <a:r>
              <a:rPr lang="fr-FR" sz="2800" b="1" dirty="0"/>
              <a:t>Thème 3 : La Terre, un astre singulier</a:t>
            </a:r>
          </a:p>
        </p:txBody>
      </p:sp>
    </p:spTree>
    <p:extLst>
      <p:ext uri="{BB962C8B-B14F-4D97-AF65-F5344CB8AC3E}">
        <p14:creationId xmlns:p14="http://schemas.microsoft.com/office/powerpoint/2010/main" val="3320216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xmlns="" id="{9529D0C6-D78C-CA46-8AB1-00110C04DAFF}"/>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4" name="Rectangle 3"/>
          <p:cNvSpPr/>
          <p:nvPr/>
        </p:nvSpPr>
        <p:spPr>
          <a:xfrm>
            <a:off x="228601" y="3564791"/>
            <a:ext cx="11963400" cy="3293209"/>
          </a:xfrm>
          <a:prstGeom prst="rect">
            <a:avLst/>
          </a:prstGeom>
          <a:solidFill>
            <a:srgbClr val="FFC000"/>
          </a:solidFill>
        </p:spPr>
        <p:txBody>
          <a:bodyPr wrap="square">
            <a:spAutoFit/>
          </a:bodyPr>
          <a:lstStyle/>
          <a:p>
            <a:r>
              <a:rPr lang="fr-FR" sz="1600" b="1" dirty="0">
                <a:solidFill>
                  <a:srgbClr val="000000"/>
                </a:solidFill>
                <a:latin typeface="Arial Narrow" panose="020B0606020202030204" pitchFamily="34" charset="0"/>
              </a:rPr>
              <a:t>Prérequis et limites </a:t>
            </a:r>
            <a:endParaRPr lang="fr-FR" sz="1600" dirty="0">
              <a:solidFill>
                <a:srgbClr val="000000"/>
              </a:solidFill>
              <a:latin typeface="Arial Narrow" panose="020B0606020202030204" pitchFamily="34" charset="0"/>
            </a:endParaRPr>
          </a:p>
          <a:p>
            <a:r>
              <a:rPr lang="fr-FR" sz="1600" dirty="0">
                <a:solidFill>
                  <a:srgbClr val="000000"/>
                </a:solidFill>
                <a:latin typeface="Arial Narrow" panose="020B0606020202030204" pitchFamily="34" charset="0"/>
              </a:rPr>
              <a:t>Les notions de son et de fréquence, déjà connues des élèves, </a:t>
            </a:r>
            <a:r>
              <a:rPr lang="fr-FR" sz="1600" b="1" dirty="0">
                <a:solidFill>
                  <a:srgbClr val="000000"/>
                </a:solidFill>
                <a:latin typeface="Arial Narrow" panose="020B0606020202030204" pitchFamily="34" charset="0"/>
              </a:rPr>
              <a:t>sont remobilisées. </a:t>
            </a:r>
          </a:p>
          <a:p>
            <a:r>
              <a:rPr lang="fr-FR" sz="1600" dirty="0">
                <a:solidFill>
                  <a:srgbClr val="000000"/>
                </a:solidFill>
                <a:latin typeface="Arial Narrow" panose="020B0606020202030204" pitchFamily="34" charset="0"/>
              </a:rPr>
              <a:t>La sinusoïde est définie à partir de sa représentation graphique. Aucune construction mathématique de la fonction n’est attendue. </a:t>
            </a:r>
          </a:p>
          <a:p>
            <a:r>
              <a:rPr lang="fr-FR" sz="1600" dirty="0">
                <a:solidFill>
                  <a:srgbClr val="000000"/>
                </a:solidFill>
                <a:latin typeface="Arial Narrow" panose="020B0606020202030204" pitchFamily="34" charset="0"/>
              </a:rPr>
              <a:t>La formule donnant la fréquence fondamentale d’une corde vibrante en fonction de ses caractéristiques n’est pas exigible. </a:t>
            </a:r>
          </a:p>
          <a:p>
            <a:r>
              <a:rPr lang="fr-FR" sz="1600" dirty="0">
                <a:solidFill>
                  <a:srgbClr val="000000"/>
                </a:solidFill>
                <a:latin typeface="Arial Narrow" panose="020B0606020202030204" pitchFamily="34" charset="0"/>
              </a:rPr>
              <a:t>La construction des gammes dites de Pythagore </a:t>
            </a:r>
            <a:r>
              <a:rPr lang="fr-FR" sz="1600" b="1" dirty="0">
                <a:solidFill>
                  <a:srgbClr val="000000"/>
                </a:solidFill>
                <a:latin typeface="Arial Narrow" panose="020B0606020202030204" pitchFamily="34" charset="0"/>
              </a:rPr>
              <a:t>s’appuie sur des connaissances mathématiques acquises au collège </a:t>
            </a:r>
            <a:r>
              <a:rPr lang="fr-FR" sz="1600" dirty="0">
                <a:solidFill>
                  <a:srgbClr val="000000"/>
                </a:solidFill>
                <a:latin typeface="Arial Narrow" panose="020B0606020202030204" pitchFamily="34" charset="0"/>
              </a:rPr>
              <a:t>sur les fractions et les puissances et permet de les mobiliser dans un contexte artistique. L’introduction des gammes « au tempérament égal » permet de comprendre en quoi la découverte des nombres irrationnels a des applications en dehors du champ mathématique.</a:t>
            </a:r>
          </a:p>
          <a:p>
            <a:r>
              <a:rPr lang="fr-FR" sz="1600" dirty="0">
                <a:solidFill>
                  <a:srgbClr val="000000"/>
                </a:solidFill>
                <a:latin typeface="Arial Narrow" panose="020B0606020202030204" pitchFamily="34" charset="0"/>
              </a:rPr>
              <a:t>La racine douzième de 2 est introduite par analogie avec la racine carrée, en lien avec l’utilisation de la calculatrice.</a:t>
            </a:r>
          </a:p>
          <a:p>
            <a:r>
              <a:rPr lang="fr-FR" sz="1600" dirty="0">
                <a:solidFill>
                  <a:srgbClr val="000000"/>
                </a:solidFill>
                <a:latin typeface="Arial Narrow" panose="020B0606020202030204" pitchFamily="34" charset="0"/>
              </a:rPr>
              <a:t>L’étude de la numérisation du son s’appuie sur </a:t>
            </a:r>
            <a:r>
              <a:rPr lang="fr-FR" sz="1600" b="1" dirty="0">
                <a:solidFill>
                  <a:srgbClr val="FF0000"/>
                </a:solidFill>
                <a:latin typeface="Arial Narrow" panose="020B0606020202030204" pitchFamily="34" charset="0"/>
              </a:rPr>
              <a:t>les connaissances acquises dans l’enseignement « Sciences numériques et technologie »</a:t>
            </a:r>
            <a:r>
              <a:rPr lang="fr-FR" sz="1600" dirty="0">
                <a:solidFill>
                  <a:srgbClr val="FF0000"/>
                </a:solidFill>
                <a:latin typeface="Arial Narrow" panose="020B0606020202030204" pitchFamily="34" charset="0"/>
              </a:rPr>
              <a:t> </a:t>
            </a:r>
            <a:r>
              <a:rPr lang="fr-FR" sz="1600" dirty="0">
                <a:solidFill>
                  <a:srgbClr val="000000"/>
                </a:solidFill>
                <a:latin typeface="Arial Narrow" panose="020B0606020202030204" pitchFamily="34" charset="0"/>
              </a:rPr>
              <a:t>de seconde en matière de numérisation d’images.</a:t>
            </a:r>
          </a:p>
          <a:p>
            <a:r>
              <a:rPr lang="fr-FR" sz="1600" dirty="0">
                <a:solidFill>
                  <a:srgbClr val="000000"/>
                </a:solidFill>
                <a:latin typeface="Arial Narrow" panose="020B0606020202030204" pitchFamily="34" charset="0"/>
              </a:rPr>
              <a:t>La connaissance approfondie de la physiologie de l’audition n’est pas l’objectif du programme. En particulier, les modalités de transduction de la vibration auditive en message nerveux ne sont pas exigibles. Il s’agit simplement de présenter dans ses grandes lignes le passage du phénomène physique du son à la sensibilité auditive consciente, en faisant apparaître les rôles respectifs de l’oreille et du cerveau.</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43845"/>
            <a:ext cx="11527615" cy="3101432"/>
          </a:xfrm>
          <a:prstGeom prst="rect">
            <a:avLst/>
          </a:prstGeom>
        </p:spPr>
      </p:pic>
      <p:sp>
        <p:nvSpPr>
          <p:cNvPr id="2" name="Titre 1">
            <a:extLst>
              <a:ext uri="{FF2B5EF4-FFF2-40B4-BE49-F238E27FC236}">
                <a16:creationId xmlns:a16="http://schemas.microsoft.com/office/drawing/2014/main" xmlns="" id="{FF58A305-0814-0345-8D48-8741E4DF9189}"/>
              </a:ext>
            </a:extLst>
          </p:cNvPr>
          <p:cNvSpPr>
            <a:spLocks noGrp="1"/>
          </p:cNvSpPr>
          <p:nvPr>
            <p:ph type="title"/>
          </p:nvPr>
        </p:nvSpPr>
        <p:spPr>
          <a:xfrm>
            <a:off x="531812" y="117346"/>
            <a:ext cx="11168690" cy="426499"/>
          </a:xfrm>
          <a:solidFill>
            <a:schemeClr val="bg1"/>
          </a:solidFill>
        </p:spPr>
        <p:txBody>
          <a:bodyPr>
            <a:normAutofit fontScale="90000"/>
          </a:bodyPr>
          <a:lstStyle/>
          <a:p>
            <a:r>
              <a:rPr lang="fr-FR" sz="2800" b="1" dirty="0"/>
              <a:t>Thème 4 : Son et musique porteurs d’Information</a:t>
            </a:r>
          </a:p>
        </p:txBody>
      </p:sp>
    </p:spTree>
    <p:extLst>
      <p:ext uri="{BB962C8B-B14F-4D97-AF65-F5344CB8AC3E}">
        <p14:creationId xmlns:p14="http://schemas.microsoft.com/office/powerpoint/2010/main" val="75963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87167" y="624110"/>
            <a:ext cx="9617446" cy="1280890"/>
          </a:xfrm>
        </p:spPr>
        <p:txBody>
          <a:bodyPr/>
          <a:lstStyle/>
          <a:p>
            <a:r>
              <a:rPr lang="fr-FR" dirty="0"/>
              <a:t>Aperçu sur le programme de terminale</a:t>
            </a:r>
          </a:p>
        </p:txBody>
      </p:sp>
      <p:sp>
        <p:nvSpPr>
          <p:cNvPr id="3" name="Espace réservé du contenu 2"/>
          <p:cNvSpPr>
            <a:spLocks noGrp="1"/>
          </p:cNvSpPr>
          <p:nvPr>
            <p:ph idx="1"/>
          </p:nvPr>
        </p:nvSpPr>
        <p:spPr>
          <a:xfrm>
            <a:off x="1311579" y="2133600"/>
            <a:ext cx="10193033" cy="3777622"/>
          </a:xfrm>
        </p:spPr>
        <p:txBody>
          <a:bodyPr/>
          <a:lstStyle/>
          <a:p>
            <a:r>
              <a:rPr lang="fr-FR" sz="3200" dirty="0"/>
              <a:t>Thème 1 : Sciences, climat et société</a:t>
            </a:r>
          </a:p>
          <a:p>
            <a:r>
              <a:rPr lang="fr-FR" sz="3200" dirty="0"/>
              <a:t>Thème 2 : le futur des énergies</a:t>
            </a:r>
          </a:p>
          <a:p>
            <a:r>
              <a:rPr lang="fr-FR" sz="3200" dirty="0"/>
              <a:t>Thème 3 : une histoire du vivant</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pPr/>
              <a:t>22</a:t>
            </a:fld>
            <a:endParaRPr lang="fr-FR"/>
          </a:p>
        </p:txBody>
      </p:sp>
    </p:spTree>
    <p:extLst>
      <p:ext uri="{BB962C8B-B14F-4D97-AF65-F5344CB8AC3E}">
        <p14:creationId xmlns:p14="http://schemas.microsoft.com/office/powerpoint/2010/main" val="2277531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4800" b="1" dirty="0"/>
              <a:t>Ressources disponibles</a:t>
            </a:r>
          </a:p>
        </p:txBody>
      </p:sp>
      <p:sp>
        <p:nvSpPr>
          <p:cNvPr id="6" name="Espace réservé du texte 5"/>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pPr/>
              <a:t>23</a:t>
            </a:fld>
            <a:endParaRPr lang="fr-FR"/>
          </a:p>
        </p:txBody>
      </p:sp>
    </p:spTree>
    <p:extLst>
      <p:ext uri="{BB962C8B-B14F-4D97-AF65-F5344CB8AC3E}">
        <p14:creationId xmlns:p14="http://schemas.microsoft.com/office/powerpoint/2010/main" val="2446617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1536970" y="787782"/>
            <a:ext cx="10408596" cy="5496286"/>
          </a:xfrm>
        </p:spPr>
        <p:txBody>
          <a:bodyPr>
            <a:noAutofit/>
          </a:bodyPr>
          <a:lstStyle/>
          <a:p>
            <a:pPr>
              <a:lnSpc>
                <a:spcPct val="150000"/>
              </a:lnSpc>
            </a:pPr>
            <a:r>
              <a:rPr lang="fr-FR" sz="3200" dirty="0"/>
              <a:t>Des ressources académiques : </a:t>
            </a:r>
            <a:r>
              <a:rPr lang="fr-FR" sz="3200" dirty="0">
                <a:hlinkClick r:id="rId2"/>
              </a:rPr>
              <a:t>https://padlet.com/adeline_fayet/ypecrraws85p</a:t>
            </a:r>
            <a:r>
              <a:rPr lang="fr-FR" sz="3200" dirty="0"/>
              <a:t> </a:t>
            </a:r>
          </a:p>
          <a:p>
            <a:pPr>
              <a:lnSpc>
                <a:spcPct val="150000"/>
              </a:lnSpc>
            </a:pPr>
            <a:r>
              <a:rPr lang="fr-FR" sz="3200" dirty="0"/>
              <a:t>Des ressources nationales associées </a:t>
            </a:r>
            <a:r>
              <a:rPr lang="fr-FR" sz="3200" dirty="0">
                <a:hlinkClick r:id="rId3"/>
              </a:rPr>
              <a:t>à un parcours </a:t>
            </a:r>
            <a:r>
              <a:rPr lang="fr-FR" sz="3200" dirty="0" err="1">
                <a:hlinkClick r:id="rId3"/>
              </a:rPr>
              <a:t>m@gistère</a:t>
            </a:r>
            <a:endParaRPr lang="fr-FR" sz="3200" dirty="0"/>
          </a:p>
          <a:p>
            <a:pPr>
              <a:lnSpc>
                <a:spcPct val="150000"/>
              </a:lnSpc>
            </a:pPr>
            <a:r>
              <a:rPr lang="fr-FR" sz="3200" dirty="0">
                <a:hlinkClick r:id="rId4"/>
              </a:rPr>
              <a:t>Des ressources sur </a:t>
            </a:r>
            <a:r>
              <a:rPr lang="fr-FR" sz="3200" dirty="0" err="1">
                <a:hlinkClick r:id="rId4"/>
              </a:rPr>
              <a:t>Eduscol</a:t>
            </a:r>
            <a:r>
              <a:rPr lang="fr-FR" sz="3200" dirty="0">
                <a:hlinkClick r:id="rId4"/>
              </a:rPr>
              <a:t> </a:t>
            </a:r>
            <a:r>
              <a:rPr lang="fr-FR" sz="3200" dirty="0"/>
              <a:t>publiées progressivement </a:t>
            </a:r>
          </a:p>
          <a:p>
            <a:endParaRPr lang="fr-FR" sz="3200" dirty="0"/>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pPr/>
              <a:t>24</a:t>
            </a:fld>
            <a:endParaRPr lang="fr-FR"/>
          </a:p>
        </p:txBody>
      </p:sp>
    </p:spTree>
    <p:extLst>
      <p:ext uri="{BB962C8B-B14F-4D97-AF65-F5344CB8AC3E}">
        <p14:creationId xmlns:p14="http://schemas.microsoft.com/office/powerpoint/2010/main" val="1668658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Projet expérimental et numérique</a:t>
            </a:r>
          </a:p>
        </p:txBody>
      </p:sp>
      <p:sp>
        <p:nvSpPr>
          <p:cNvPr id="8" name="Espace réservé du texte 7"/>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pPr/>
              <a:t>25</a:t>
            </a:fld>
            <a:endParaRPr lang="fr-FR"/>
          </a:p>
        </p:txBody>
      </p:sp>
    </p:spTree>
    <p:extLst>
      <p:ext uri="{BB962C8B-B14F-4D97-AF65-F5344CB8AC3E}">
        <p14:creationId xmlns:p14="http://schemas.microsoft.com/office/powerpoint/2010/main" val="1087978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1742914" y="1124744"/>
            <a:ext cx="8460940" cy="5544616"/>
          </a:xfrm>
          <a:prstGeom prst="rect">
            <a:avLst/>
          </a:prstGeom>
        </p:spPr>
        <p:txBody>
          <a:bodyPr/>
          <a:lstStyle>
            <a:lvl1pPr marL="342900" indent="-342900" algn="l" rtl="0" eaLnBrk="1" fontAlgn="base" hangingPunct="1">
              <a:spcBef>
                <a:spcPct val="0"/>
              </a:spcBef>
              <a:spcAft>
                <a:spcPct val="0"/>
              </a:spcAft>
              <a:buFont typeface="Wingdings" pitchFamily="2" charset="2"/>
              <a:buChar char="§"/>
              <a:defRPr sz="2400" b="1">
                <a:solidFill>
                  <a:srgbClr val="78BBBC"/>
                </a:solidFill>
                <a:latin typeface="+mn-lt"/>
                <a:ea typeface="+mn-ea"/>
                <a:cs typeface="+mn-cs"/>
              </a:defRPr>
            </a:lvl1pPr>
            <a:lvl2pPr marL="520700" indent="-342900" algn="l" rtl="0" eaLnBrk="1" fontAlgn="base" hangingPunct="1">
              <a:spcBef>
                <a:spcPct val="20000"/>
              </a:spcBef>
              <a:spcAft>
                <a:spcPct val="0"/>
              </a:spcAft>
              <a:buClr>
                <a:srgbClr val="BFBFBF"/>
              </a:buClr>
              <a:buFont typeface="Wingdings" pitchFamily="2" charset="2"/>
              <a:buChar char="§"/>
              <a:defRPr sz="2000">
                <a:solidFill>
                  <a:schemeClr val="tx1"/>
                </a:solidFill>
                <a:latin typeface="+mn-lt"/>
                <a:ea typeface="+mn-ea"/>
                <a:cs typeface="+mn-cs"/>
              </a:defRPr>
            </a:lvl2pPr>
            <a:lvl3pPr marL="812800" indent="-190500" algn="l" rtl="0" eaLnBrk="1" fontAlgn="base" hangingPunct="1">
              <a:spcBef>
                <a:spcPct val="20000"/>
              </a:spcBef>
              <a:spcAft>
                <a:spcPct val="0"/>
              </a:spcAft>
              <a:buClr>
                <a:srgbClr val="BFBFBF"/>
              </a:buClr>
              <a:buFont typeface="Arial" charset="0"/>
              <a:buChar char="•"/>
              <a:defRPr sz="1600">
                <a:solidFill>
                  <a:schemeClr val="tx1"/>
                </a:solidFill>
                <a:latin typeface="+mn-lt"/>
                <a:ea typeface="+mn-ea"/>
                <a:cs typeface="+mn-cs"/>
              </a:defRPr>
            </a:lvl3pPr>
            <a:lvl4pPr marL="2543175" indent="-266700" algn="l" rtl="0" eaLnBrk="1" fontAlgn="base" hangingPunct="1">
              <a:spcBef>
                <a:spcPct val="20000"/>
              </a:spcBef>
              <a:spcAft>
                <a:spcPct val="0"/>
              </a:spcAft>
              <a:buClr>
                <a:srgbClr val="A6A6A6"/>
              </a:buClr>
              <a:buChar char="–"/>
              <a:defRPr sz="1400">
                <a:solidFill>
                  <a:schemeClr val="tx1"/>
                </a:solidFill>
                <a:latin typeface="+mn-lt"/>
                <a:ea typeface="+mn-ea"/>
                <a:cs typeface="+mn-cs"/>
              </a:defRPr>
            </a:lvl4pPr>
            <a:lvl5pPr marL="2913063" indent="-190500" algn="l" rtl="0" eaLnBrk="1" fontAlgn="base" hangingPunct="1">
              <a:spcBef>
                <a:spcPct val="20000"/>
              </a:spcBef>
              <a:spcAft>
                <a:spcPct val="0"/>
              </a:spcAft>
              <a:buChar char="»"/>
              <a:defRPr sz="1000">
                <a:solidFill>
                  <a:schemeClr val="tx1"/>
                </a:solidFill>
                <a:latin typeface="+mn-lt"/>
                <a:ea typeface="+mn-ea"/>
                <a:cs typeface="+mn-cs"/>
              </a:defRPr>
            </a:lvl5pPr>
            <a:lvl6pPr marL="3370263" indent="-190500" algn="l" rtl="0" eaLnBrk="1" fontAlgn="base" hangingPunct="1">
              <a:spcBef>
                <a:spcPct val="20000"/>
              </a:spcBef>
              <a:spcAft>
                <a:spcPct val="0"/>
              </a:spcAft>
              <a:buChar char="»"/>
              <a:defRPr sz="1000">
                <a:solidFill>
                  <a:schemeClr val="tx1"/>
                </a:solidFill>
                <a:latin typeface="+mn-lt"/>
                <a:ea typeface="+mn-ea"/>
                <a:cs typeface="+mn-cs"/>
              </a:defRPr>
            </a:lvl6pPr>
            <a:lvl7pPr marL="3827463" indent="-190500" algn="l" rtl="0" eaLnBrk="1" fontAlgn="base" hangingPunct="1">
              <a:spcBef>
                <a:spcPct val="20000"/>
              </a:spcBef>
              <a:spcAft>
                <a:spcPct val="0"/>
              </a:spcAft>
              <a:buChar char="»"/>
              <a:defRPr sz="1000">
                <a:solidFill>
                  <a:schemeClr val="tx1"/>
                </a:solidFill>
                <a:latin typeface="+mn-lt"/>
                <a:ea typeface="+mn-ea"/>
                <a:cs typeface="+mn-cs"/>
              </a:defRPr>
            </a:lvl7pPr>
            <a:lvl8pPr marL="4284663" indent="-190500" algn="l" rtl="0" eaLnBrk="1" fontAlgn="base" hangingPunct="1">
              <a:spcBef>
                <a:spcPct val="20000"/>
              </a:spcBef>
              <a:spcAft>
                <a:spcPct val="0"/>
              </a:spcAft>
              <a:buChar char="»"/>
              <a:defRPr sz="1000">
                <a:solidFill>
                  <a:schemeClr val="tx1"/>
                </a:solidFill>
                <a:latin typeface="+mn-lt"/>
                <a:ea typeface="+mn-ea"/>
                <a:cs typeface="+mn-cs"/>
              </a:defRPr>
            </a:lvl8pPr>
            <a:lvl9pPr marL="4741863" indent="-190500" algn="l" rtl="0" eaLnBrk="1" fontAlgn="base" hangingPunct="1">
              <a:spcBef>
                <a:spcPct val="20000"/>
              </a:spcBef>
              <a:spcAft>
                <a:spcPct val="0"/>
              </a:spcAft>
              <a:buChar char="»"/>
              <a:defRPr sz="1000">
                <a:solidFill>
                  <a:schemeClr val="tx1"/>
                </a:solidFill>
                <a:latin typeface="+mn-lt"/>
                <a:ea typeface="+mn-ea"/>
                <a:cs typeface="+mn-cs"/>
              </a:defRPr>
            </a:lvl9pPr>
          </a:lstStyle>
          <a:p>
            <a:pPr marL="0" indent="0" algn="just">
              <a:lnSpc>
                <a:spcPct val="150000"/>
              </a:lnSpc>
              <a:buNone/>
              <a:defRPr/>
            </a:pPr>
            <a:endParaRPr lang="fr-FR" sz="1200" b="0" kern="0" dirty="0">
              <a:solidFill>
                <a:schemeClr val="tx1"/>
              </a:solidFill>
            </a:endParaRPr>
          </a:p>
          <a:p>
            <a:pPr algn="just"/>
            <a:endParaRPr lang="fr-FR" dirty="0"/>
          </a:p>
          <a:p>
            <a:pPr algn="just"/>
            <a:endParaRPr lang="fr-FR" sz="2800" dirty="0">
              <a:solidFill>
                <a:schemeClr val="tx1"/>
              </a:solidFill>
            </a:endParaRPr>
          </a:p>
          <a:p>
            <a:pPr marL="0" indent="0" algn="just">
              <a:buNone/>
            </a:pPr>
            <a:r>
              <a:rPr lang="fr-FR" dirty="0"/>
              <a:t/>
            </a:r>
            <a:br>
              <a:rPr lang="fr-FR" dirty="0"/>
            </a:br>
            <a:endParaRPr lang="fr-FR" sz="3200" b="0" dirty="0">
              <a:solidFill>
                <a:schemeClr val="tx1"/>
              </a:solidFill>
            </a:endParaRPr>
          </a:p>
        </p:txBody>
      </p:sp>
      <p:sp>
        <p:nvSpPr>
          <p:cNvPr id="4" name="Titre 1"/>
          <p:cNvSpPr txBox="1">
            <a:spLocks/>
          </p:cNvSpPr>
          <p:nvPr/>
        </p:nvSpPr>
        <p:spPr>
          <a:xfrm>
            <a:off x="1638300" y="274638"/>
            <a:ext cx="8670168" cy="571500"/>
          </a:xfrm>
          <a:prstGeom prst="rect">
            <a:avLst/>
          </a:prstGeom>
        </p:spPr>
        <p:txBody>
          <a:bodyPr>
            <a:noAutofit/>
          </a:bodyPr>
          <a:lstStyle>
            <a:defPPr>
              <a:defRPr lang="fr-FR"/>
            </a:defPPr>
            <a:lvl1pPr marL="622300" indent="-622300" algn="ctr" fontAlgn="auto">
              <a:spcBef>
                <a:spcPct val="0"/>
              </a:spcBef>
              <a:spcAft>
                <a:spcPts val="0"/>
              </a:spcAft>
              <a:defRPr sz="2800" b="1" kern="0">
                <a:solidFill>
                  <a:srgbClr val="002060"/>
                </a:solidFill>
                <a:latin typeface="+mj-lt"/>
                <a:ea typeface="+mj-ea"/>
                <a:cs typeface="+mj-cs"/>
              </a:defRPr>
            </a:lvl1pPr>
            <a:lvl2pPr marL="622300" indent="-622300" fontAlgn="base">
              <a:spcBef>
                <a:spcPct val="0"/>
              </a:spcBef>
              <a:spcAft>
                <a:spcPct val="0"/>
              </a:spcAft>
              <a:defRPr sz="3200" b="1">
                <a:solidFill>
                  <a:schemeClr val="bg1"/>
                </a:solidFill>
                <a:latin typeface="Calibri" pitchFamily="34" charset="0"/>
                <a:ea typeface="ＭＳ Ｐゴシック" pitchFamily="34" charset="-128"/>
                <a:cs typeface="Calibri" pitchFamily="34" charset="0"/>
              </a:defRPr>
            </a:lvl2pPr>
            <a:lvl3pPr marL="622300" indent="-622300" fontAlgn="base">
              <a:spcBef>
                <a:spcPct val="0"/>
              </a:spcBef>
              <a:spcAft>
                <a:spcPct val="0"/>
              </a:spcAft>
              <a:defRPr sz="3200" b="1">
                <a:solidFill>
                  <a:schemeClr val="bg1"/>
                </a:solidFill>
                <a:latin typeface="Calibri" pitchFamily="34" charset="0"/>
                <a:ea typeface="ＭＳ Ｐゴシック" pitchFamily="34" charset="-128"/>
                <a:cs typeface="Calibri" pitchFamily="34" charset="0"/>
              </a:defRPr>
            </a:lvl3pPr>
            <a:lvl4pPr marL="622300" indent="-622300" fontAlgn="base">
              <a:spcBef>
                <a:spcPct val="0"/>
              </a:spcBef>
              <a:spcAft>
                <a:spcPct val="0"/>
              </a:spcAft>
              <a:defRPr sz="3200" b="1">
                <a:solidFill>
                  <a:schemeClr val="bg1"/>
                </a:solidFill>
                <a:latin typeface="Calibri" pitchFamily="34" charset="0"/>
                <a:ea typeface="ＭＳ Ｐゴシック" pitchFamily="34" charset="-128"/>
                <a:cs typeface="Calibri" pitchFamily="34" charset="0"/>
              </a:defRPr>
            </a:lvl4pPr>
            <a:lvl5pPr marL="622300" indent="-622300" fontAlgn="base">
              <a:spcBef>
                <a:spcPct val="0"/>
              </a:spcBef>
              <a:spcAft>
                <a:spcPct val="0"/>
              </a:spcAft>
              <a:defRPr sz="3200" b="1">
                <a:solidFill>
                  <a:schemeClr val="bg1"/>
                </a:solidFill>
                <a:latin typeface="Calibri" pitchFamily="34" charset="0"/>
                <a:ea typeface="ＭＳ Ｐゴシック" pitchFamily="34" charset="-128"/>
                <a:cs typeface="Calibri" pitchFamily="34" charset="0"/>
              </a:defRPr>
            </a:lvl5pPr>
            <a:lvl6pPr marL="1079500" indent="-622300" fontAlgn="base">
              <a:spcBef>
                <a:spcPct val="0"/>
              </a:spcBef>
              <a:spcAft>
                <a:spcPct val="0"/>
              </a:spcAft>
              <a:defRPr sz="3200" b="1">
                <a:solidFill>
                  <a:schemeClr val="bg1"/>
                </a:solidFill>
                <a:latin typeface="Calibri" pitchFamily="34" charset="0"/>
                <a:ea typeface="ＭＳ Ｐゴシック" pitchFamily="34" charset="-128"/>
                <a:cs typeface="Calibri" pitchFamily="34" charset="0"/>
              </a:defRPr>
            </a:lvl6pPr>
            <a:lvl7pPr marL="1536700" indent="-622300" fontAlgn="base">
              <a:spcBef>
                <a:spcPct val="0"/>
              </a:spcBef>
              <a:spcAft>
                <a:spcPct val="0"/>
              </a:spcAft>
              <a:defRPr sz="3200" b="1">
                <a:solidFill>
                  <a:schemeClr val="bg1"/>
                </a:solidFill>
                <a:latin typeface="Calibri" pitchFamily="34" charset="0"/>
                <a:ea typeface="ＭＳ Ｐゴシック" pitchFamily="34" charset="-128"/>
                <a:cs typeface="Calibri" pitchFamily="34" charset="0"/>
              </a:defRPr>
            </a:lvl7pPr>
            <a:lvl8pPr marL="1993900" indent="-622300" fontAlgn="base">
              <a:spcBef>
                <a:spcPct val="0"/>
              </a:spcBef>
              <a:spcAft>
                <a:spcPct val="0"/>
              </a:spcAft>
              <a:defRPr sz="3200" b="1">
                <a:solidFill>
                  <a:schemeClr val="bg1"/>
                </a:solidFill>
                <a:latin typeface="Calibri" pitchFamily="34" charset="0"/>
                <a:ea typeface="ＭＳ Ｐゴシック" pitchFamily="34" charset="-128"/>
                <a:cs typeface="Calibri" pitchFamily="34" charset="0"/>
              </a:defRPr>
            </a:lvl8pPr>
            <a:lvl9pPr marL="2451100" indent="-622300" fontAlgn="base">
              <a:spcBef>
                <a:spcPct val="0"/>
              </a:spcBef>
              <a:spcAft>
                <a:spcPct val="0"/>
              </a:spcAft>
              <a:defRPr sz="3200" b="1">
                <a:solidFill>
                  <a:schemeClr val="bg1"/>
                </a:solidFill>
                <a:latin typeface="Calibri" pitchFamily="34" charset="0"/>
                <a:ea typeface="ＭＳ Ｐゴシック" pitchFamily="34" charset="-128"/>
                <a:cs typeface="Calibri" pitchFamily="34" charset="0"/>
              </a:defRPr>
            </a:lvl9pPr>
          </a:lstStyle>
          <a:p>
            <a:pPr>
              <a:lnSpc>
                <a:spcPct val="150000"/>
              </a:lnSpc>
              <a:defRPr/>
            </a:pPr>
            <a:r>
              <a:rPr lang="fr-FR" dirty="0"/>
              <a:t> </a:t>
            </a:r>
            <a:r>
              <a:rPr lang="fr-FR" sz="3600" dirty="0"/>
              <a:t>Définition de la pédagogie de projet :</a:t>
            </a:r>
            <a:r>
              <a:rPr lang="fr-FR" sz="3600" dirty="0">
                <a:solidFill>
                  <a:schemeClr val="tx1"/>
                </a:solidFill>
              </a:rPr>
              <a:t> </a:t>
            </a:r>
            <a:r>
              <a:rPr lang="fr-FR" b="0" dirty="0">
                <a:solidFill>
                  <a:schemeClr val="tx1"/>
                </a:solidFill>
              </a:rPr>
              <a:t>« </a:t>
            </a:r>
            <a:r>
              <a:rPr lang="fr-FR" b="0" i="1" dirty="0">
                <a:solidFill>
                  <a:schemeClr val="tx1"/>
                </a:solidFill>
              </a:rPr>
              <a:t>une</a:t>
            </a:r>
            <a:r>
              <a:rPr lang="fr-FR" b="0" dirty="0">
                <a:solidFill>
                  <a:schemeClr val="tx1"/>
                </a:solidFill>
              </a:rPr>
              <a:t> </a:t>
            </a:r>
            <a:r>
              <a:rPr lang="fr-FR" b="0" i="1" dirty="0">
                <a:solidFill>
                  <a:schemeClr val="tx1"/>
                </a:solidFill>
              </a:rPr>
              <a:t>entreprise qui permet à un collectif d'élèves de réaliser une production concrète socialisable, en intégrant des savoirs nouveaux</a:t>
            </a:r>
            <a:r>
              <a:rPr lang="fr-FR" b="0" dirty="0">
                <a:solidFill>
                  <a:schemeClr val="tx1"/>
                </a:solidFill>
              </a:rPr>
              <a:t>.» </a:t>
            </a:r>
          </a:p>
          <a:p>
            <a:pPr>
              <a:lnSpc>
                <a:spcPct val="150000"/>
              </a:lnSpc>
              <a:defRPr/>
            </a:pPr>
            <a:r>
              <a:rPr lang="fr-FR" b="0" dirty="0">
                <a:solidFill>
                  <a:schemeClr val="tx1"/>
                </a:solidFill>
              </a:rPr>
              <a:t>(Huber 1999)</a:t>
            </a:r>
          </a:p>
          <a:p>
            <a:pPr>
              <a:lnSpc>
                <a:spcPct val="150000"/>
              </a:lnSpc>
              <a:buNone/>
              <a:defRPr/>
            </a:pPr>
            <a:endParaRPr lang="fr-FR" b="0" dirty="0"/>
          </a:p>
        </p:txBody>
      </p:sp>
    </p:spTree>
    <p:extLst>
      <p:ext uri="{BB962C8B-B14F-4D97-AF65-F5344CB8AC3E}">
        <p14:creationId xmlns:p14="http://schemas.microsoft.com/office/powerpoint/2010/main" val="155546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35560" y="188640"/>
            <a:ext cx="8136904" cy="571500"/>
          </a:xfrm>
          <a:prstGeom prst="rect">
            <a:avLst/>
          </a:prstGeom>
        </p:spPr>
        <p:txBody>
          <a:bodyPr>
            <a:normAutofit fontScale="97500"/>
          </a:bodyPr>
          <a:lstStyle/>
          <a:p>
            <a:pPr marL="622300" indent="-622300" algn="ctr">
              <a:spcBef>
                <a:spcPct val="0"/>
              </a:spcBef>
            </a:pPr>
            <a:r>
              <a:rPr lang="fr-FR" altLang="fr-FR" sz="2800" b="1" kern="0" dirty="0">
                <a:solidFill>
                  <a:srgbClr val="002060"/>
                </a:solidFill>
                <a:latin typeface="+mj-lt"/>
                <a:ea typeface="+mj-ea"/>
                <a:cs typeface="+mj-cs"/>
              </a:rPr>
              <a:t>Les principes d’une pédagogie de projet</a:t>
            </a:r>
          </a:p>
        </p:txBody>
      </p:sp>
      <p:sp>
        <p:nvSpPr>
          <p:cNvPr id="4" name="Ellipse 3"/>
          <p:cNvSpPr/>
          <p:nvPr/>
        </p:nvSpPr>
        <p:spPr>
          <a:xfrm>
            <a:off x="1566490" y="2525030"/>
            <a:ext cx="2196000" cy="2196000"/>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2000" b="1" dirty="0">
                <a:solidFill>
                  <a:schemeClr val="tx1"/>
                </a:solidFill>
                <a:effectLst>
                  <a:outerShdw blurRad="38100" dist="38100" dir="2700000" algn="tl">
                    <a:srgbClr val="000000">
                      <a:alpha val="43137"/>
                    </a:srgbClr>
                  </a:outerShdw>
                </a:effectLst>
                <a:latin typeface="Arial Narrow" panose="020B0606020202030204" pitchFamily="34" charset="0"/>
              </a:rPr>
              <a:t>Objectif</a:t>
            </a:r>
          </a:p>
          <a:p>
            <a:pPr algn="ctr"/>
            <a:r>
              <a:rPr lang="fr-FR" sz="2000" b="1" dirty="0">
                <a:solidFill>
                  <a:schemeClr val="tx1"/>
                </a:solidFill>
                <a:effectLst>
                  <a:outerShdw blurRad="38100" dist="38100" dir="2700000" algn="tl">
                    <a:srgbClr val="000000">
                      <a:alpha val="43137"/>
                    </a:srgbClr>
                  </a:outerShdw>
                </a:effectLst>
                <a:latin typeface="Arial Narrow" panose="020B0606020202030204" pitchFamily="34" charset="0"/>
              </a:rPr>
              <a:t>But</a:t>
            </a:r>
          </a:p>
          <a:p>
            <a:pPr algn="ctr"/>
            <a:r>
              <a:rPr lang="fr-FR" sz="2000" b="1" dirty="0">
                <a:solidFill>
                  <a:schemeClr val="tx1"/>
                </a:solidFill>
                <a:effectLst>
                  <a:outerShdw blurRad="38100" dist="38100" dir="2700000" algn="tl">
                    <a:srgbClr val="000000">
                      <a:alpha val="43137"/>
                    </a:srgbClr>
                  </a:outerShdw>
                </a:effectLst>
                <a:latin typeface="Arial Narrow" panose="020B0606020202030204" pitchFamily="34" charset="0"/>
              </a:rPr>
              <a:t>Problème</a:t>
            </a:r>
          </a:p>
          <a:p>
            <a:pPr algn="ctr"/>
            <a:r>
              <a:rPr lang="fr-FR" sz="2000" b="1" dirty="0" err="1">
                <a:solidFill>
                  <a:schemeClr val="tx1"/>
                </a:solidFill>
                <a:effectLst>
                  <a:outerShdw blurRad="38100" dist="38100" dir="2700000" algn="tl">
                    <a:srgbClr val="000000">
                      <a:alpha val="43137"/>
                    </a:srgbClr>
                  </a:outerShdw>
                </a:effectLst>
                <a:latin typeface="Arial Narrow" panose="020B0606020202030204" pitchFamily="34" charset="0"/>
              </a:rPr>
              <a:t>Question-nement</a:t>
            </a:r>
            <a:endParaRPr lang="fr-FR" sz="2000" b="1" dirty="0">
              <a:solidFill>
                <a:schemeClr val="tx1"/>
              </a:solidFill>
              <a:effectLst>
                <a:outerShdw blurRad="38100" dist="38100" dir="2700000" algn="tl">
                  <a:srgbClr val="000000">
                    <a:alpha val="43137"/>
                  </a:srgbClr>
                </a:outerShdw>
              </a:effectLst>
              <a:latin typeface="Arial Narrow" panose="020B0606020202030204" pitchFamily="34" charset="0"/>
            </a:endParaRPr>
          </a:p>
          <a:p>
            <a:pPr algn="ctr"/>
            <a:r>
              <a:rPr lang="fr-FR" sz="2000" b="1" dirty="0">
                <a:solidFill>
                  <a:schemeClr val="tx1"/>
                </a:solidFill>
                <a:effectLst>
                  <a:outerShdw blurRad="38100" dist="38100" dir="2700000" algn="tl">
                    <a:srgbClr val="000000">
                      <a:alpha val="43137"/>
                    </a:srgbClr>
                  </a:outerShdw>
                </a:effectLst>
                <a:latin typeface="Arial Narrow" panose="020B0606020202030204" pitchFamily="34" charset="0"/>
              </a:rPr>
              <a:t>Défi</a:t>
            </a:r>
          </a:p>
        </p:txBody>
      </p:sp>
      <p:sp>
        <p:nvSpPr>
          <p:cNvPr id="6" name="Ellipse 5"/>
          <p:cNvSpPr/>
          <p:nvPr/>
        </p:nvSpPr>
        <p:spPr>
          <a:xfrm>
            <a:off x="8472264" y="2372631"/>
            <a:ext cx="2196000" cy="2196000"/>
          </a:xfrm>
          <a:prstGeom prst="ellipse">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2000" b="1" dirty="0">
                <a:solidFill>
                  <a:schemeClr val="tx1"/>
                </a:solidFill>
                <a:effectLst>
                  <a:outerShdw blurRad="38100" dist="38100" dir="2700000" algn="tl">
                    <a:srgbClr val="000000">
                      <a:alpha val="43137"/>
                    </a:srgbClr>
                  </a:outerShdw>
                </a:effectLst>
                <a:latin typeface="Arial Narrow" panose="020B0606020202030204" pitchFamily="34" charset="0"/>
              </a:rPr>
              <a:t>1 production</a:t>
            </a:r>
          </a:p>
          <a:p>
            <a:pPr algn="ctr"/>
            <a:r>
              <a:rPr lang="fr-FR" sz="2000" b="1" dirty="0">
                <a:solidFill>
                  <a:schemeClr val="tx1"/>
                </a:solidFill>
                <a:effectLst>
                  <a:outerShdw blurRad="38100" dist="38100" dir="2700000" algn="tl">
                    <a:srgbClr val="000000">
                      <a:alpha val="43137"/>
                    </a:srgbClr>
                  </a:outerShdw>
                </a:effectLst>
                <a:latin typeface="Arial Narrow" panose="020B0606020202030204" pitchFamily="34" charset="0"/>
              </a:rPr>
              <a:t>1 réalisation</a:t>
            </a:r>
          </a:p>
        </p:txBody>
      </p:sp>
      <p:sp>
        <p:nvSpPr>
          <p:cNvPr id="7" name="Flèche droite 6"/>
          <p:cNvSpPr/>
          <p:nvPr/>
        </p:nvSpPr>
        <p:spPr>
          <a:xfrm>
            <a:off x="3791745" y="2966631"/>
            <a:ext cx="4622011" cy="1008000"/>
          </a:xfrm>
          <a:prstGeom prst="rightArrow">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effectLst>
                  <a:outerShdw blurRad="38100" dist="38100" dir="2700000" algn="tl">
                    <a:srgbClr val="000000">
                      <a:alpha val="43137"/>
                    </a:srgbClr>
                  </a:outerShdw>
                </a:effectLst>
              </a:rPr>
              <a:t>Démarche / processus pédagogique</a:t>
            </a:r>
          </a:p>
        </p:txBody>
      </p:sp>
      <p:sp>
        <p:nvSpPr>
          <p:cNvPr id="13" name="ZoneTexte 12"/>
          <p:cNvSpPr txBox="1"/>
          <p:nvPr/>
        </p:nvSpPr>
        <p:spPr>
          <a:xfrm>
            <a:off x="1872402" y="4885999"/>
            <a:ext cx="1584176" cy="646331"/>
          </a:xfrm>
          <a:prstGeom prst="rect">
            <a:avLst/>
          </a:prstGeom>
          <a:noFill/>
        </p:spPr>
        <p:txBody>
          <a:bodyPr wrap="square" rtlCol="0">
            <a:spAutoFit/>
          </a:bodyPr>
          <a:lstStyle/>
          <a:p>
            <a:pPr algn="ctr"/>
            <a:r>
              <a:rPr lang="fr-FR" dirty="0"/>
              <a:t>Présentation aux élèves</a:t>
            </a:r>
          </a:p>
        </p:txBody>
      </p:sp>
      <p:sp>
        <p:nvSpPr>
          <p:cNvPr id="14" name="ZoneTexte 13"/>
          <p:cNvSpPr txBox="1"/>
          <p:nvPr/>
        </p:nvSpPr>
        <p:spPr>
          <a:xfrm>
            <a:off x="8778176" y="4721030"/>
            <a:ext cx="1584176" cy="923330"/>
          </a:xfrm>
          <a:prstGeom prst="rect">
            <a:avLst/>
          </a:prstGeom>
          <a:noFill/>
        </p:spPr>
        <p:txBody>
          <a:bodyPr wrap="square" rtlCol="0">
            <a:spAutoFit/>
          </a:bodyPr>
          <a:lstStyle/>
          <a:p>
            <a:pPr algn="ctr"/>
            <a:r>
              <a:rPr lang="fr-FR" dirty="0" err="1"/>
              <a:t>Présentationpar</a:t>
            </a:r>
            <a:r>
              <a:rPr lang="fr-FR" dirty="0"/>
              <a:t> les élèves</a:t>
            </a:r>
          </a:p>
        </p:txBody>
      </p:sp>
      <p:sp>
        <p:nvSpPr>
          <p:cNvPr id="15" name="ZoneTexte 14"/>
          <p:cNvSpPr txBox="1"/>
          <p:nvPr/>
        </p:nvSpPr>
        <p:spPr>
          <a:xfrm>
            <a:off x="2236004" y="6181122"/>
            <a:ext cx="6912768" cy="369332"/>
          </a:xfrm>
          <a:prstGeom prst="rect">
            <a:avLst/>
          </a:prstGeom>
          <a:noFill/>
        </p:spPr>
        <p:txBody>
          <a:bodyPr wrap="square" rtlCol="0">
            <a:spAutoFit/>
          </a:bodyPr>
          <a:lstStyle/>
          <a:p>
            <a:pPr algn="ctr"/>
            <a:r>
              <a:rPr lang="fr-FR" dirty="0"/>
              <a:t>C’est un processus </a:t>
            </a:r>
            <a:r>
              <a:rPr lang="fr-FR" dirty="0" err="1"/>
              <a:t>co</a:t>
            </a:r>
            <a:r>
              <a:rPr lang="fr-FR" dirty="0"/>
              <a:t>-construit par l’enseignant et les élèves</a:t>
            </a:r>
          </a:p>
        </p:txBody>
      </p:sp>
      <p:sp>
        <p:nvSpPr>
          <p:cNvPr id="12" name="Flèche vers le bas 11"/>
          <p:cNvSpPr/>
          <p:nvPr/>
        </p:nvSpPr>
        <p:spPr>
          <a:xfrm flipH="1">
            <a:off x="3733236" y="758806"/>
            <a:ext cx="1377519" cy="2397217"/>
          </a:xfrm>
          <a:prstGeom prst="downArrow">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a:solidFill>
                  <a:schemeClr val="tx1"/>
                </a:solidFill>
                <a:effectLst>
                  <a:outerShdw blurRad="38100" dist="38100" dir="2700000" algn="tl">
                    <a:srgbClr val="000000">
                      <a:alpha val="43137"/>
                    </a:srgbClr>
                  </a:outerShdw>
                </a:effectLst>
              </a:rPr>
              <a:t>Activités</a:t>
            </a:r>
            <a:r>
              <a:rPr lang="fr-FR" dirty="0">
                <a:effectLst>
                  <a:outerShdw blurRad="38100" dist="38100" dir="2700000" algn="tl">
                    <a:srgbClr val="000000">
                      <a:alpha val="43137"/>
                    </a:srgbClr>
                  </a:outerShdw>
                </a:effectLst>
              </a:rPr>
              <a:t> </a:t>
            </a:r>
            <a:r>
              <a:rPr lang="fr-FR" dirty="0">
                <a:solidFill>
                  <a:schemeClr val="tx1"/>
                </a:solidFill>
                <a:effectLst>
                  <a:outerShdw blurRad="38100" dist="38100" dir="2700000" algn="tl">
                    <a:srgbClr val="000000">
                      <a:alpha val="43137"/>
                    </a:srgbClr>
                  </a:outerShdw>
                </a:effectLst>
              </a:rPr>
              <a:t>d’apprentissage.</a:t>
            </a:r>
          </a:p>
        </p:txBody>
      </p:sp>
      <p:sp>
        <p:nvSpPr>
          <p:cNvPr id="18" name="Flèche vers le bas 17"/>
          <p:cNvSpPr/>
          <p:nvPr/>
        </p:nvSpPr>
        <p:spPr>
          <a:xfrm flipH="1">
            <a:off x="5110754" y="923775"/>
            <a:ext cx="1416969" cy="2324755"/>
          </a:xfrm>
          <a:prstGeom prst="downArrow">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a:solidFill>
                  <a:schemeClr val="tx1"/>
                </a:solidFill>
                <a:effectLst>
                  <a:outerShdw blurRad="38100" dist="38100" dir="2700000" algn="tl">
                    <a:srgbClr val="000000">
                      <a:alpha val="43137"/>
                    </a:srgbClr>
                  </a:outerShdw>
                </a:effectLst>
              </a:rPr>
              <a:t>Activités</a:t>
            </a:r>
            <a:r>
              <a:rPr lang="fr-FR" dirty="0">
                <a:effectLst>
                  <a:outerShdw blurRad="38100" dist="38100" dir="2700000" algn="tl">
                    <a:srgbClr val="000000">
                      <a:alpha val="43137"/>
                    </a:srgbClr>
                  </a:outerShdw>
                </a:effectLst>
              </a:rPr>
              <a:t> </a:t>
            </a:r>
            <a:r>
              <a:rPr lang="fr-FR" dirty="0">
                <a:solidFill>
                  <a:schemeClr val="tx1"/>
                </a:solidFill>
                <a:effectLst>
                  <a:outerShdw blurRad="38100" dist="38100" dir="2700000" algn="tl">
                    <a:srgbClr val="000000">
                      <a:alpha val="43137"/>
                    </a:srgbClr>
                  </a:outerShdw>
                </a:effectLst>
              </a:rPr>
              <a:t>d’apprentissage.</a:t>
            </a:r>
          </a:p>
        </p:txBody>
      </p:sp>
      <p:pic>
        <p:nvPicPr>
          <p:cNvPr id="19" name="Image 18"/>
          <p:cNvPicPr>
            <a:picLocks noChangeAspect="1"/>
          </p:cNvPicPr>
          <p:nvPr/>
        </p:nvPicPr>
        <p:blipFill>
          <a:blip r:embed="rId3"/>
          <a:stretch>
            <a:fillRect/>
          </a:stretch>
        </p:blipFill>
        <p:spPr>
          <a:xfrm rot="10800000">
            <a:off x="4603631" y="3670835"/>
            <a:ext cx="1243692" cy="2402032"/>
          </a:xfrm>
          <a:prstGeom prst="rect">
            <a:avLst/>
          </a:prstGeom>
        </p:spPr>
      </p:pic>
      <p:pic>
        <p:nvPicPr>
          <p:cNvPr id="20" name="Image 19"/>
          <p:cNvPicPr>
            <a:picLocks noChangeAspect="1"/>
          </p:cNvPicPr>
          <p:nvPr/>
        </p:nvPicPr>
        <p:blipFill>
          <a:blip r:embed="rId3"/>
          <a:stretch>
            <a:fillRect/>
          </a:stretch>
        </p:blipFill>
        <p:spPr>
          <a:xfrm rot="10800000">
            <a:off x="6158345" y="3697466"/>
            <a:ext cx="1243692" cy="2402032"/>
          </a:xfrm>
          <a:prstGeom prst="rect">
            <a:avLst/>
          </a:prstGeom>
        </p:spPr>
      </p:pic>
      <p:pic>
        <p:nvPicPr>
          <p:cNvPr id="21" name="Image 20"/>
          <p:cNvPicPr>
            <a:picLocks noChangeAspect="1"/>
          </p:cNvPicPr>
          <p:nvPr/>
        </p:nvPicPr>
        <p:blipFill>
          <a:blip r:embed="rId3"/>
          <a:stretch>
            <a:fillRect/>
          </a:stretch>
        </p:blipFill>
        <p:spPr>
          <a:xfrm>
            <a:off x="6747018" y="923775"/>
            <a:ext cx="1375005" cy="2402032"/>
          </a:xfrm>
          <a:prstGeom prst="rect">
            <a:avLst/>
          </a:prstGeom>
        </p:spPr>
      </p:pic>
    </p:spTree>
    <p:extLst>
      <p:ext uri="{BB962C8B-B14F-4D97-AF65-F5344CB8AC3E}">
        <p14:creationId xmlns:p14="http://schemas.microsoft.com/office/powerpoint/2010/main" val="333090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4800" b="1" dirty="0"/>
              <a:t>Exemples de projets</a:t>
            </a:r>
          </a:p>
        </p:txBody>
      </p:sp>
      <p:sp>
        <p:nvSpPr>
          <p:cNvPr id="6" name="Espace réservé du texte 5"/>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pPr/>
              <a:t>28</a:t>
            </a:fld>
            <a:endParaRPr lang="fr-FR"/>
          </a:p>
        </p:txBody>
      </p:sp>
    </p:spTree>
    <p:extLst>
      <p:ext uri="{BB962C8B-B14F-4D97-AF65-F5344CB8AC3E}">
        <p14:creationId xmlns:p14="http://schemas.microsoft.com/office/powerpoint/2010/main" val="2469842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971619" y="4061106"/>
            <a:ext cx="9691646" cy="1655762"/>
          </a:xfrm>
        </p:spPr>
        <p:txBody>
          <a:bodyPr>
            <a:noAutofit/>
          </a:bodyPr>
          <a:lstStyle/>
          <a:p>
            <a:r>
              <a:rPr lang="fr-FR" sz="3200" b="1" dirty="0"/>
              <a:t>Le bruit peut provoquer un épuisement et entrainer le développement de maladies. Or plus de la moitié de la population européenne est exposée à des niveaux de bruits supérieurs à 55 dB (train, transport…)</a:t>
            </a:r>
          </a:p>
        </p:txBody>
      </p:sp>
      <p:pic>
        <p:nvPicPr>
          <p:cNvPr id="5" name="Image 4"/>
          <p:cNvPicPr>
            <a:picLocks noChangeAspect="1"/>
          </p:cNvPicPr>
          <p:nvPr/>
        </p:nvPicPr>
        <p:blipFill>
          <a:blip r:embed="rId2"/>
          <a:stretch>
            <a:fillRect/>
          </a:stretch>
        </p:blipFill>
        <p:spPr>
          <a:xfrm>
            <a:off x="455069" y="189058"/>
            <a:ext cx="4190097" cy="3138528"/>
          </a:xfrm>
          <a:prstGeom prst="rect">
            <a:avLst/>
          </a:prstGeom>
        </p:spPr>
      </p:pic>
      <p:sp>
        <p:nvSpPr>
          <p:cNvPr id="2" name="Titre 1"/>
          <p:cNvSpPr>
            <a:spLocks noGrp="1"/>
          </p:cNvSpPr>
          <p:nvPr>
            <p:ph type="ctrTitle"/>
          </p:nvPr>
        </p:nvSpPr>
        <p:spPr>
          <a:xfrm>
            <a:off x="4645166" y="939986"/>
            <a:ext cx="7018099" cy="2387600"/>
          </a:xfrm>
        </p:spPr>
        <p:txBody>
          <a:bodyPr>
            <a:noAutofit/>
          </a:bodyPr>
          <a:lstStyle/>
          <a:p>
            <a:pPr algn="ctr"/>
            <a:r>
              <a:rPr lang="fr-FR" b="1" dirty="0"/>
              <a:t>Projet expérimental enseignement </a:t>
            </a:r>
            <a:br>
              <a:rPr lang="fr-FR" b="1" dirty="0"/>
            </a:br>
            <a:r>
              <a:rPr lang="fr-FR" b="1" dirty="0"/>
              <a:t>scientifique</a:t>
            </a:r>
          </a:p>
        </p:txBody>
      </p:sp>
    </p:spTree>
    <p:extLst>
      <p:ext uri="{BB962C8B-B14F-4D97-AF65-F5344CB8AC3E}">
        <p14:creationId xmlns:p14="http://schemas.microsoft.com/office/powerpoint/2010/main" val="140701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498219" y="-123948"/>
            <a:ext cx="10363222" cy="698788"/>
          </a:xfrm>
        </p:spPr>
        <p:txBody>
          <a:bodyPr/>
          <a:lstStyle/>
          <a:p>
            <a:r>
              <a:rPr lang="fr-FR" dirty="0"/>
              <a:t>Organisation des formations J2 octobre 2019</a:t>
            </a: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pPr/>
              <a:t>3</a:t>
            </a:fld>
            <a:endParaRPr lang="fr-FR"/>
          </a:p>
        </p:txBody>
      </p:sp>
      <p:graphicFrame>
        <p:nvGraphicFramePr>
          <p:cNvPr id="3" name="Espace réservé du contenu 2"/>
          <p:cNvGraphicFramePr>
            <a:graphicFrameLocks noGrp="1"/>
          </p:cNvGraphicFramePr>
          <p:nvPr>
            <p:ph idx="1"/>
            <p:extLst>
              <p:ext uri="{D42A27DB-BD31-4B8C-83A1-F6EECF244321}">
                <p14:modId xmlns:p14="http://schemas.microsoft.com/office/powerpoint/2010/main" val="345327024"/>
              </p:ext>
            </p:extLst>
          </p:nvPr>
        </p:nvGraphicFramePr>
        <p:xfrm>
          <a:off x="435411" y="628736"/>
          <a:ext cx="11513712" cy="6277206"/>
        </p:xfrm>
        <a:graphic>
          <a:graphicData uri="http://schemas.openxmlformats.org/drawingml/2006/table">
            <a:tbl>
              <a:tblPr firstRow="1" firstCol="1" bandRow="1">
                <a:tableStyleId>{9DCAF9ED-07DC-4A11-8D7F-57B35C25682E}</a:tableStyleId>
              </a:tblPr>
              <a:tblGrid>
                <a:gridCol w="2417926">
                  <a:extLst>
                    <a:ext uri="{9D8B030D-6E8A-4147-A177-3AD203B41FA5}">
                      <a16:colId xmlns:a16="http://schemas.microsoft.com/office/drawing/2014/main" xmlns="" val="20000"/>
                    </a:ext>
                  </a:extLst>
                </a:gridCol>
                <a:gridCol w="1082355">
                  <a:extLst>
                    <a:ext uri="{9D8B030D-6E8A-4147-A177-3AD203B41FA5}">
                      <a16:colId xmlns:a16="http://schemas.microsoft.com/office/drawing/2014/main" xmlns="" val="20001"/>
                    </a:ext>
                  </a:extLst>
                </a:gridCol>
                <a:gridCol w="2970292">
                  <a:extLst>
                    <a:ext uri="{9D8B030D-6E8A-4147-A177-3AD203B41FA5}">
                      <a16:colId xmlns:a16="http://schemas.microsoft.com/office/drawing/2014/main" xmlns="" val="20002"/>
                    </a:ext>
                  </a:extLst>
                </a:gridCol>
                <a:gridCol w="2706477">
                  <a:extLst>
                    <a:ext uri="{9D8B030D-6E8A-4147-A177-3AD203B41FA5}">
                      <a16:colId xmlns:a16="http://schemas.microsoft.com/office/drawing/2014/main" xmlns="" val="20003"/>
                    </a:ext>
                  </a:extLst>
                </a:gridCol>
                <a:gridCol w="2336662">
                  <a:extLst>
                    <a:ext uri="{9D8B030D-6E8A-4147-A177-3AD203B41FA5}">
                      <a16:colId xmlns:a16="http://schemas.microsoft.com/office/drawing/2014/main" xmlns="" val="20004"/>
                    </a:ext>
                  </a:extLst>
                </a:gridCol>
              </a:tblGrid>
              <a:tr h="524892">
                <a:tc>
                  <a:txBody>
                    <a:bodyPr/>
                    <a:lstStyle/>
                    <a:p>
                      <a:pPr algn="ctr">
                        <a:lnSpc>
                          <a:spcPct val="107000"/>
                        </a:lnSpc>
                        <a:spcAft>
                          <a:spcPts val="0"/>
                        </a:spcAft>
                      </a:pPr>
                      <a:r>
                        <a:rPr lang="fr-FR" sz="1600">
                          <a:effectLst/>
                        </a:rPr>
                        <a:t>LIEU</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ct val="107000"/>
                        </a:lnSpc>
                        <a:spcAft>
                          <a:spcPts val="0"/>
                        </a:spcAft>
                      </a:pPr>
                      <a:r>
                        <a:rPr lang="fr-FR" sz="1100">
                          <a:effectLst/>
                        </a:rPr>
                        <a:t>Code du groupe en 2018-2019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FORMATEURS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ct val="107000"/>
                        </a:lnSpc>
                        <a:spcAft>
                          <a:spcPts val="0"/>
                        </a:spcAft>
                      </a:pPr>
                      <a:r>
                        <a:rPr lang="fr-FR" sz="1600">
                          <a:effectLst/>
                        </a:rPr>
                        <a:t>DATE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tc>
                  <a:txBody>
                    <a:bodyPr/>
                    <a:lstStyle/>
                    <a:p>
                      <a:pPr algn="ctr">
                        <a:lnSpc>
                          <a:spcPct val="107000"/>
                        </a:lnSpc>
                        <a:spcAft>
                          <a:spcPts val="0"/>
                        </a:spcAft>
                      </a:pPr>
                      <a:r>
                        <a:rPr lang="fr-FR" sz="1600">
                          <a:effectLst/>
                        </a:rPr>
                        <a:t>IPR</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nchor="ctr"/>
                </a:tc>
                <a:extLst>
                  <a:ext uri="{0D108BD9-81ED-4DB2-BD59-A6C34878D82A}">
                    <a16:rowId xmlns:a16="http://schemas.microsoft.com/office/drawing/2014/main" xmlns="" val="10000"/>
                  </a:ext>
                </a:extLst>
              </a:tr>
              <a:tr h="543557">
                <a:tc>
                  <a:txBody>
                    <a:bodyPr/>
                    <a:lstStyle/>
                    <a:p>
                      <a:pPr>
                        <a:lnSpc>
                          <a:spcPct val="107000"/>
                        </a:lnSpc>
                        <a:spcAft>
                          <a:spcPts val="0"/>
                        </a:spcAft>
                      </a:pPr>
                      <a:r>
                        <a:rPr lang="de-DE" sz="1600">
                          <a:effectLst/>
                        </a:rPr>
                        <a:t>Schumann METZ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de-DE" sz="1600">
                          <a:effectLst/>
                        </a:rPr>
                        <a:t>GR1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Raphaël FERSING</a:t>
                      </a:r>
                    </a:p>
                    <a:p>
                      <a:pPr>
                        <a:lnSpc>
                          <a:spcPct val="107000"/>
                        </a:lnSpc>
                        <a:spcAft>
                          <a:spcPts val="0"/>
                        </a:spcAft>
                      </a:pPr>
                      <a:r>
                        <a:rPr lang="fr-FR" sz="1600">
                          <a:effectLst/>
                        </a:rPr>
                        <a:t>Arnaud CLEMENT</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Mercredi 16 octobre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Laurent ARER</a:t>
                      </a:r>
                    </a:p>
                    <a:p>
                      <a:pPr>
                        <a:lnSpc>
                          <a:spcPct val="107000"/>
                        </a:lnSpc>
                        <a:spcAft>
                          <a:spcPts val="0"/>
                        </a:spcAft>
                      </a:pPr>
                      <a:r>
                        <a:rPr lang="fr-FR" sz="1600">
                          <a:effectLst/>
                        </a:rPr>
                        <a:t>Xavier COURRIAN</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extLst>
                  <a:ext uri="{0D108BD9-81ED-4DB2-BD59-A6C34878D82A}">
                    <a16:rowId xmlns:a16="http://schemas.microsoft.com/office/drawing/2014/main" xmlns="" val="10001"/>
                  </a:ext>
                </a:extLst>
              </a:tr>
              <a:tr h="508974">
                <a:tc>
                  <a:txBody>
                    <a:bodyPr/>
                    <a:lstStyle/>
                    <a:p>
                      <a:pPr>
                        <a:lnSpc>
                          <a:spcPct val="107000"/>
                        </a:lnSpc>
                        <a:spcAft>
                          <a:spcPts val="0"/>
                        </a:spcAft>
                      </a:pPr>
                      <a:r>
                        <a:rPr lang="fr-FR" sz="1600">
                          <a:effectLst/>
                        </a:rPr>
                        <a:t>H.Boucher THIONVILLE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GR2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Mireille STEIBEL</a:t>
                      </a:r>
                    </a:p>
                    <a:p>
                      <a:pPr>
                        <a:lnSpc>
                          <a:spcPct val="107000"/>
                        </a:lnSpc>
                        <a:spcAft>
                          <a:spcPts val="0"/>
                        </a:spcAft>
                      </a:pPr>
                      <a:r>
                        <a:rPr lang="fr-FR" sz="1600">
                          <a:effectLst/>
                        </a:rPr>
                        <a:t>Anne Sophie LAJUS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Mercredi 16 octobre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Isabelle JACQUES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extLst>
                  <a:ext uri="{0D108BD9-81ED-4DB2-BD59-A6C34878D82A}">
                    <a16:rowId xmlns:a16="http://schemas.microsoft.com/office/drawing/2014/main" xmlns="" val="10002"/>
                  </a:ext>
                </a:extLst>
              </a:tr>
              <a:tr h="543557">
                <a:tc>
                  <a:txBody>
                    <a:bodyPr/>
                    <a:lstStyle/>
                    <a:p>
                      <a:pPr>
                        <a:lnSpc>
                          <a:spcPct val="107000"/>
                        </a:lnSpc>
                        <a:spcAft>
                          <a:spcPts val="0"/>
                        </a:spcAft>
                      </a:pPr>
                      <a:r>
                        <a:rPr lang="fr-FR" sz="1600">
                          <a:effectLst/>
                        </a:rPr>
                        <a:t>Malraux REMIREMONT</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GR4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Adeline FAYET</a:t>
                      </a:r>
                    </a:p>
                    <a:p>
                      <a:pPr>
                        <a:lnSpc>
                          <a:spcPct val="107000"/>
                        </a:lnSpc>
                        <a:spcAft>
                          <a:spcPts val="0"/>
                        </a:spcAft>
                      </a:pPr>
                      <a:r>
                        <a:rPr lang="fr-FR" sz="1600">
                          <a:effectLst/>
                        </a:rPr>
                        <a:t>Nathalie PARIS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Mercredi 16 octobre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Sophie COLOGNAC</a:t>
                      </a:r>
                    </a:p>
                    <a:p>
                      <a:pPr>
                        <a:lnSpc>
                          <a:spcPct val="107000"/>
                        </a:lnSpc>
                        <a:spcAft>
                          <a:spcPts val="0"/>
                        </a:spcAft>
                      </a:pPr>
                      <a:r>
                        <a:rPr lang="fr-FR" sz="1600">
                          <a:effectLst/>
                        </a:rPr>
                        <a:t>William EXERTIER</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extLst>
                  <a:ext uri="{0D108BD9-81ED-4DB2-BD59-A6C34878D82A}">
                    <a16:rowId xmlns:a16="http://schemas.microsoft.com/office/drawing/2014/main" xmlns="" val="10003"/>
                  </a:ext>
                </a:extLst>
              </a:tr>
              <a:tr h="508974">
                <a:tc>
                  <a:txBody>
                    <a:bodyPr/>
                    <a:lstStyle/>
                    <a:p>
                      <a:pPr>
                        <a:lnSpc>
                          <a:spcPct val="107000"/>
                        </a:lnSpc>
                        <a:spcAft>
                          <a:spcPts val="0"/>
                        </a:spcAft>
                      </a:pPr>
                      <a:r>
                        <a:rPr lang="fr-FR" sz="1600">
                          <a:effectLst/>
                        </a:rPr>
                        <a:t>J.Daubié ROMBAS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GR6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Éric JACQUES</a:t>
                      </a:r>
                    </a:p>
                    <a:p>
                      <a:pPr>
                        <a:lnSpc>
                          <a:spcPct val="107000"/>
                        </a:lnSpc>
                        <a:spcAft>
                          <a:spcPts val="0"/>
                        </a:spcAft>
                      </a:pPr>
                      <a:r>
                        <a:rPr lang="fr-FR" sz="1600">
                          <a:effectLst/>
                        </a:rPr>
                        <a:t>Farid ATHIMNI</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Jeudi 17 octobre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Xavier COURRIAN</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extLst>
                  <a:ext uri="{0D108BD9-81ED-4DB2-BD59-A6C34878D82A}">
                    <a16:rowId xmlns:a16="http://schemas.microsoft.com/office/drawing/2014/main" xmlns="" val="10004"/>
                  </a:ext>
                </a:extLst>
              </a:tr>
              <a:tr h="543557">
                <a:tc>
                  <a:txBody>
                    <a:bodyPr/>
                    <a:lstStyle/>
                    <a:p>
                      <a:pPr>
                        <a:lnSpc>
                          <a:spcPct val="107000"/>
                        </a:lnSpc>
                        <a:spcAft>
                          <a:spcPts val="0"/>
                        </a:spcAft>
                      </a:pPr>
                      <a:r>
                        <a:rPr lang="fr-FR" sz="1600">
                          <a:effectLst/>
                        </a:rPr>
                        <a:t>M.France EPINAL</a:t>
                      </a:r>
                    </a:p>
                    <a:p>
                      <a:pP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GR7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Nathalie PARIS</a:t>
                      </a:r>
                    </a:p>
                    <a:p>
                      <a:pPr>
                        <a:lnSpc>
                          <a:spcPct val="107000"/>
                        </a:lnSpc>
                        <a:spcAft>
                          <a:spcPts val="0"/>
                        </a:spcAft>
                      </a:pPr>
                      <a:r>
                        <a:rPr lang="fr-FR" sz="1600">
                          <a:effectLst/>
                        </a:rPr>
                        <a:t>Christophe BARTHELEMY</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Jeudi 17 octobre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Sophie COLOGNAC</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extLst>
                  <a:ext uri="{0D108BD9-81ED-4DB2-BD59-A6C34878D82A}">
                    <a16:rowId xmlns:a16="http://schemas.microsoft.com/office/drawing/2014/main" xmlns="" val="10005"/>
                  </a:ext>
                </a:extLst>
              </a:tr>
              <a:tr h="543557">
                <a:tc>
                  <a:txBody>
                    <a:bodyPr/>
                    <a:lstStyle/>
                    <a:p>
                      <a:pPr>
                        <a:lnSpc>
                          <a:spcPct val="107000"/>
                        </a:lnSpc>
                        <a:spcAft>
                          <a:spcPts val="0"/>
                        </a:spcAft>
                      </a:pPr>
                      <a:r>
                        <a:rPr lang="fr-FR" sz="1600">
                          <a:effectLst/>
                        </a:rPr>
                        <a:t>Varoquaux TOMBLAINE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GR8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Karen PATARD</a:t>
                      </a:r>
                    </a:p>
                    <a:p>
                      <a:pP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Jeudi 17 octobre</a:t>
                      </a:r>
                    </a:p>
                    <a:p>
                      <a:pPr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Sabine DOTTE</a:t>
                      </a:r>
                    </a:p>
                    <a:p>
                      <a:pPr>
                        <a:lnSpc>
                          <a:spcPct val="107000"/>
                        </a:lnSpc>
                        <a:spcAft>
                          <a:spcPts val="0"/>
                        </a:spcAft>
                      </a:pPr>
                      <a:r>
                        <a:rPr lang="fr-FR" sz="1600">
                          <a:effectLst/>
                        </a:rPr>
                        <a:t>Isabelle JACQUES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extLst>
                  <a:ext uri="{0D108BD9-81ED-4DB2-BD59-A6C34878D82A}">
                    <a16:rowId xmlns:a16="http://schemas.microsoft.com/office/drawing/2014/main" xmlns="" val="10006"/>
                  </a:ext>
                </a:extLst>
              </a:tr>
              <a:tr h="543557">
                <a:tc>
                  <a:txBody>
                    <a:bodyPr/>
                    <a:lstStyle/>
                    <a:p>
                      <a:pPr>
                        <a:lnSpc>
                          <a:spcPct val="107000"/>
                        </a:lnSpc>
                        <a:spcAft>
                          <a:spcPts val="0"/>
                        </a:spcAft>
                      </a:pPr>
                      <a:r>
                        <a:rPr lang="fr-FR" sz="1600">
                          <a:effectLst/>
                        </a:rPr>
                        <a:t>J.de Pange SARREGUEMINES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GR9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Guylaine SCHERTZ</a:t>
                      </a:r>
                    </a:p>
                    <a:p>
                      <a:pPr>
                        <a:lnSpc>
                          <a:spcPct val="107000"/>
                        </a:lnSpc>
                        <a:spcAft>
                          <a:spcPts val="0"/>
                        </a:spcAft>
                      </a:pPr>
                      <a:r>
                        <a:rPr lang="fr-FR" sz="1600">
                          <a:effectLst/>
                        </a:rPr>
                        <a:t>Catherine HARTER</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Jeudi 17 octobre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Marianne WOJCIK</a:t>
                      </a:r>
                    </a:p>
                    <a:p>
                      <a:pP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extLst>
                  <a:ext uri="{0D108BD9-81ED-4DB2-BD59-A6C34878D82A}">
                    <a16:rowId xmlns:a16="http://schemas.microsoft.com/office/drawing/2014/main" xmlns="" val="10007"/>
                  </a:ext>
                </a:extLst>
              </a:tr>
              <a:tr h="912244">
                <a:tc>
                  <a:txBody>
                    <a:bodyPr/>
                    <a:lstStyle/>
                    <a:p>
                      <a:pPr>
                        <a:lnSpc>
                          <a:spcPct val="107000"/>
                        </a:lnSpc>
                        <a:spcAft>
                          <a:spcPts val="0"/>
                        </a:spcAft>
                      </a:pPr>
                      <a:r>
                        <a:rPr lang="fr-FR" sz="1600">
                          <a:effectLst/>
                        </a:rPr>
                        <a:t>Varoquaux TOMBLAINE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GR3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Karen PATARD</a:t>
                      </a:r>
                    </a:p>
                    <a:p>
                      <a:pPr>
                        <a:lnSpc>
                          <a:spcPct val="107000"/>
                        </a:lnSpc>
                        <a:spcAft>
                          <a:spcPts val="0"/>
                        </a:spcAft>
                      </a:pPr>
                      <a:r>
                        <a:rPr lang="fr-FR" sz="1600">
                          <a:effectLst/>
                        </a:rPr>
                        <a:t>Nathalie PARIS </a:t>
                      </a:r>
                    </a:p>
                    <a:p>
                      <a:pP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Vendredi 18 octobre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Marianne WOJCIK</a:t>
                      </a:r>
                    </a:p>
                    <a:p>
                      <a:pPr>
                        <a:lnSpc>
                          <a:spcPct val="107000"/>
                        </a:lnSpc>
                        <a:spcAft>
                          <a:spcPts val="0"/>
                        </a:spcAft>
                      </a:pPr>
                      <a:r>
                        <a:rPr lang="fr-FR" sz="1600">
                          <a:effectLst/>
                        </a:rPr>
                        <a:t>William EXERTIER</a:t>
                      </a:r>
                    </a:p>
                    <a:p>
                      <a:pPr>
                        <a:lnSpc>
                          <a:spcPct val="107000"/>
                        </a:lnSpc>
                        <a:spcAft>
                          <a:spcPts val="0"/>
                        </a:spcAft>
                      </a:pPr>
                      <a:r>
                        <a:rPr lang="fr-FR" sz="1600">
                          <a:effectLst/>
                        </a:rPr>
                        <a:t>Xavier COURRIAN</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extLst>
                  <a:ext uri="{0D108BD9-81ED-4DB2-BD59-A6C34878D82A}">
                    <a16:rowId xmlns:a16="http://schemas.microsoft.com/office/drawing/2014/main" xmlns="" val="10008"/>
                  </a:ext>
                </a:extLst>
              </a:tr>
              <a:tr h="543485">
                <a:tc>
                  <a:txBody>
                    <a:bodyPr/>
                    <a:lstStyle/>
                    <a:p>
                      <a:pPr>
                        <a:lnSpc>
                          <a:spcPct val="107000"/>
                        </a:lnSpc>
                        <a:spcAft>
                          <a:spcPts val="0"/>
                        </a:spcAft>
                      </a:pPr>
                      <a:r>
                        <a:rPr lang="fr-FR" sz="1600">
                          <a:effectLst/>
                        </a:rPr>
                        <a:t>J.Moulin FORBACH</a:t>
                      </a:r>
                    </a:p>
                    <a:p>
                      <a:pP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GR5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Raphaël FERSING</a:t>
                      </a:r>
                    </a:p>
                    <a:p>
                      <a:pPr>
                        <a:lnSpc>
                          <a:spcPct val="107000"/>
                        </a:lnSpc>
                        <a:spcAft>
                          <a:spcPts val="0"/>
                        </a:spcAft>
                      </a:pPr>
                      <a:r>
                        <a:rPr lang="fr-FR" sz="1600">
                          <a:effectLst/>
                        </a:rPr>
                        <a:t>Catherine HARTER</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Vendredi 18 octobre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Sophie COLOGNAC</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extLst>
                  <a:ext uri="{0D108BD9-81ED-4DB2-BD59-A6C34878D82A}">
                    <a16:rowId xmlns:a16="http://schemas.microsoft.com/office/drawing/2014/main" xmlns="" val="10009"/>
                  </a:ext>
                </a:extLst>
              </a:tr>
              <a:tr h="508974">
                <a:tc>
                  <a:txBody>
                    <a:bodyPr/>
                    <a:lstStyle/>
                    <a:p>
                      <a:pPr>
                        <a:lnSpc>
                          <a:spcPct val="107000"/>
                        </a:lnSpc>
                        <a:spcAft>
                          <a:spcPts val="0"/>
                        </a:spcAft>
                      </a:pPr>
                      <a:r>
                        <a:rPr lang="fr-FR" sz="1600">
                          <a:effectLst/>
                        </a:rPr>
                        <a:t>Marguerite VERDUN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a:effectLst/>
                        </a:rPr>
                        <a:t>GR 10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a:effectLst/>
                        </a:rPr>
                        <a:t>Véronique FREYTAG</a:t>
                      </a:r>
                    </a:p>
                    <a:p>
                      <a:pP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gn="ctr">
                        <a:lnSpc>
                          <a:spcPct val="107000"/>
                        </a:lnSpc>
                        <a:spcAft>
                          <a:spcPts val="0"/>
                        </a:spcAft>
                      </a:pPr>
                      <a:r>
                        <a:rPr lang="fr-FR" sz="1600" dirty="0">
                          <a:effectLst/>
                        </a:rPr>
                        <a:t>Vendredi 18 octobre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tc>
                  <a:txBody>
                    <a:bodyPr/>
                    <a:lstStyle/>
                    <a:p>
                      <a:pPr>
                        <a:lnSpc>
                          <a:spcPct val="107000"/>
                        </a:lnSpc>
                        <a:spcAft>
                          <a:spcPts val="0"/>
                        </a:spcAft>
                      </a:pPr>
                      <a:r>
                        <a:rPr lang="fr-FR" sz="1600" dirty="0">
                          <a:effectLst/>
                        </a:rPr>
                        <a:t>Laurent ARER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310" marR="62310" marT="0" marB="0"/>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842549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ésultat de recherche d'images pour &quot;carte du bruit ateli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6329" y="3076575"/>
            <a:ext cx="4829175" cy="378142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1192763" y="350196"/>
            <a:ext cx="10515600" cy="1325563"/>
          </a:xfrm>
        </p:spPr>
        <p:txBody>
          <a:bodyPr>
            <a:noAutofit/>
          </a:bodyPr>
          <a:lstStyle/>
          <a:p>
            <a:pPr algn="ctr"/>
            <a:r>
              <a:rPr lang="fr-FR" sz="5400" b="1" dirty="0"/>
              <a:t>Mesurer le bruit dans le lycée et établir une carte du bruit à différents moments de la journée</a:t>
            </a:r>
          </a:p>
        </p:txBody>
      </p:sp>
    </p:spTree>
    <p:extLst>
      <p:ext uri="{BB962C8B-B14F-4D97-AF65-F5344CB8AC3E}">
        <p14:creationId xmlns:p14="http://schemas.microsoft.com/office/powerpoint/2010/main" val="3640080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94627" y="143625"/>
            <a:ext cx="2082140" cy="1325563"/>
          </a:xfrm>
        </p:spPr>
        <p:txBody>
          <a:bodyPr>
            <a:normAutofit fontScale="90000"/>
          </a:bodyPr>
          <a:lstStyle/>
          <a:p>
            <a:pPr algn="ctr"/>
            <a:r>
              <a:rPr lang="fr-FR" sz="6000" b="1" dirty="0"/>
              <a:t>Outils</a:t>
            </a:r>
            <a:r>
              <a:rPr lang="fr-FR" dirty="0"/>
              <a:t> </a:t>
            </a:r>
          </a:p>
        </p:txBody>
      </p:sp>
      <p:sp>
        <p:nvSpPr>
          <p:cNvPr id="3" name="Espace réservé du contenu 2"/>
          <p:cNvSpPr>
            <a:spLocks noGrp="1"/>
          </p:cNvSpPr>
          <p:nvPr>
            <p:ph idx="1"/>
          </p:nvPr>
        </p:nvSpPr>
        <p:spPr>
          <a:xfrm>
            <a:off x="832850" y="1240287"/>
            <a:ext cx="5818632" cy="5450774"/>
          </a:xfrm>
        </p:spPr>
        <p:txBody>
          <a:bodyPr>
            <a:normAutofit/>
          </a:bodyPr>
          <a:lstStyle/>
          <a:p>
            <a:r>
              <a:rPr lang="fr-FR" sz="2000" b="1" dirty="0"/>
              <a:t>L’application Noise capture</a:t>
            </a:r>
          </a:p>
          <a:p>
            <a:endParaRPr lang="fr-FR" sz="2000" b="1" dirty="0"/>
          </a:p>
          <a:p>
            <a:r>
              <a:rPr lang="fr-FR" sz="2000" b="1" dirty="0"/>
              <a:t>Un sonomètre</a:t>
            </a:r>
          </a:p>
          <a:p>
            <a:endParaRPr lang="fr-FR" sz="2000" b="1" dirty="0"/>
          </a:p>
          <a:p>
            <a:r>
              <a:rPr lang="fr-FR" sz="2000" b="1" dirty="0"/>
              <a:t>Pourquoi ? Car possibilité d’étalonner les téléphones sur un sonomètre. </a:t>
            </a:r>
          </a:p>
          <a:p>
            <a:endParaRPr lang="fr-FR" sz="2000" b="1" dirty="0"/>
          </a:p>
          <a:p>
            <a:r>
              <a:rPr lang="fr-FR" sz="2000" b="1" dirty="0"/>
              <a:t>Un plan détaillé du lycée (cantine, couloir, escalier…)</a:t>
            </a:r>
          </a:p>
          <a:p>
            <a:endParaRPr lang="fr-FR" sz="2000" b="1" dirty="0"/>
          </a:p>
          <a:p>
            <a:r>
              <a:rPr lang="fr-FR" sz="2000" b="1" dirty="0"/>
              <a:t>Mètre, ou télémètre laser </a:t>
            </a:r>
          </a:p>
          <a:p>
            <a:endParaRPr lang="fr-FR" sz="2000" b="1" dirty="0"/>
          </a:p>
          <a:p>
            <a:r>
              <a:rPr lang="fr-FR" sz="2000" b="1" dirty="0"/>
              <a:t>….</a:t>
            </a:r>
          </a:p>
        </p:txBody>
      </p:sp>
      <p:pic>
        <p:nvPicPr>
          <p:cNvPr id="4" name="Image 3"/>
          <p:cNvPicPr>
            <a:picLocks noChangeAspect="1"/>
          </p:cNvPicPr>
          <p:nvPr/>
        </p:nvPicPr>
        <p:blipFill rotWithShape="1">
          <a:blip r:embed="rId3"/>
          <a:srcRect l="17485" t="36291" r="68459" b="39709"/>
          <a:stretch/>
        </p:blipFill>
        <p:spPr>
          <a:xfrm>
            <a:off x="7026197" y="143625"/>
            <a:ext cx="1828801" cy="1755648"/>
          </a:xfrm>
          <a:prstGeom prst="rect">
            <a:avLst/>
          </a:prstGeom>
        </p:spPr>
      </p:pic>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t="4932"/>
          <a:stretch/>
        </p:blipFill>
        <p:spPr>
          <a:xfrm>
            <a:off x="6526577" y="1899273"/>
            <a:ext cx="2933973" cy="4958727"/>
          </a:xfrm>
          <a:prstGeom prst="rect">
            <a:avLst/>
          </a:prstGeom>
        </p:spPr>
      </p:pic>
      <p:pic>
        <p:nvPicPr>
          <p:cNvPr id="6" name="Image 5"/>
          <p:cNvPicPr>
            <a:picLocks noChangeAspect="1"/>
          </p:cNvPicPr>
          <p:nvPr/>
        </p:nvPicPr>
        <p:blipFill rotWithShape="1">
          <a:blip r:embed="rId5" cstate="print">
            <a:extLst>
              <a:ext uri="{28A0092B-C50C-407E-A947-70E740481C1C}">
                <a14:useLocalDpi xmlns:a14="http://schemas.microsoft.com/office/drawing/2010/main" val="0"/>
              </a:ext>
            </a:extLst>
          </a:blip>
          <a:srcRect t="4978"/>
          <a:stretch/>
        </p:blipFill>
        <p:spPr>
          <a:xfrm>
            <a:off x="9460550" y="243427"/>
            <a:ext cx="2728844" cy="4609792"/>
          </a:xfrm>
          <a:prstGeom prst="rect">
            <a:avLst/>
          </a:prstGeom>
        </p:spPr>
      </p:pic>
    </p:spTree>
    <p:extLst>
      <p:ext uri="{BB962C8B-B14F-4D97-AF65-F5344CB8AC3E}">
        <p14:creationId xmlns:p14="http://schemas.microsoft.com/office/powerpoint/2010/main" val="3316408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idx="1"/>
          </p:nvPr>
        </p:nvSpPr>
        <p:spPr>
          <a:xfrm>
            <a:off x="838200" y="1825625"/>
            <a:ext cx="10515600" cy="1603375"/>
          </a:xfrm>
        </p:spPr>
        <p:txBody>
          <a:bodyPr>
            <a:normAutofit fontScale="92500" lnSpcReduction="20000"/>
          </a:bodyPr>
          <a:lstStyle/>
          <a:p>
            <a:pPr marL="0" indent="0" algn="ctr">
              <a:buNone/>
            </a:pPr>
            <a:r>
              <a:rPr lang="fr-FR" sz="6600" b="1" dirty="0">
                <a:solidFill>
                  <a:schemeClr val="accent6">
                    <a:lumMod val="50000"/>
                  </a:schemeClr>
                </a:solidFill>
              </a:rPr>
              <a:t>Progression possible sur 12h</a:t>
            </a:r>
          </a:p>
        </p:txBody>
      </p:sp>
      <p:pic>
        <p:nvPicPr>
          <p:cNvPr id="6" name="Image 5"/>
          <p:cNvPicPr>
            <a:picLocks noChangeAspect="1"/>
          </p:cNvPicPr>
          <p:nvPr/>
        </p:nvPicPr>
        <p:blipFill rotWithShape="1">
          <a:blip r:embed="rId2"/>
          <a:srcRect l="26593" t="18415" r="27033" b="18968"/>
          <a:stretch/>
        </p:blipFill>
        <p:spPr>
          <a:xfrm>
            <a:off x="8395856" y="3429000"/>
            <a:ext cx="3075708" cy="2924196"/>
          </a:xfrm>
          <a:prstGeom prst="rect">
            <a:avLst/>
          </a:prstGeom>
        </p:spPr>
      </p:pic>
    </p:spTree>
    <p:extLst>
      <p:ext uri="{BB962C8B-B14F-4D97-AF65-F5344CB8AC3E}">
        <p14:creationId xmlns:p14="http://schemas.microsoft.com/office/powerpoint/2010/main" val="2301282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9615" y="523199"/>
            <a:ext cx="11752385" cy="6088616"/>
          </a:xfrm>
        </p:spPr>
        <p:txBody>
          <a:bodyPr>
            <a:normAutofit/>
          </a:bodyPr>
          <a:lstStyle/>
          <a:p>
            <a:pPr marL="0" indent="0" algn="ctr">
              <a:buNone/>
            </a:pPr>
            <a:r>
              <a:rPr lang="fr-FR" sz="4300" b="1" u="sng" dirty="0">
                <a:solidFill>
                  <a:srgbClr val="0070C0"/>
                </a:solidFill>
              </a:rPr>
              <a:t>Heure 1 </a:t>
            </a:r>
          </a:p>
          <a:p>
            <a:r>
              <a:rPr lang="fr-FR" b="1" u="sng" dirty="0">
                <a:solidFill>
                  <a:srgbClr val="0070C0"/>
                </a:solidFill>
              </a:rPr>
              <a:t>Présentation du projet expérimental et numérique en enseignement scientifique</a:t>
            </a:r>
          </a:p>
          <a:p>
            <a:pPr marL="0" indent="0">
              <a:buNone/>
            </a:pPr>
            <a:endParaRPr lang="fr-FR" sz="100" dirty="0">
              <a:solidFill>
                <a:srgbClr val="0070C0"/>
              </a:solidFill>
            </a:endParaRPr>
          </a:p>
          <a:p>
            <a:r>
              <a:rPr lang="fr-FR" b="1" u="sng" dirty="0">
                <a:solidFill>
                  <a:srgbClr val="0070C0"/>
                </a:solidFill>
              </a:rPr>
              <a:t>Accroche</a:t>
            </a:r>
            <a:r>
              <a:rPr lang="fr-FR" dirty="0">
                <a:solidFill>
                  <a:srgbClr val="0070C0"/>
                </a:solidFill>
              </a:rPr>
              <a:t> (Questionnaire sur l’exposition des élèves aux bruits ) envisager un questionnaire interactif avec smartphone grâce à </a:t>
            </a:r>
            <a:r>
              <a:rPr lang="fr-FR" dirty="0" err="1">
                <a:solidFill>
                  <a:srgbClr val="0070C0"/>
                </a:solidFill>
              </a:rPr>
              <a:t>Wooclap</a:t>
            </a:r>
            <a:r>
              <a:rPr lang="fr-FR" dirty="0">
                <a:solidFill>
                  <a:srgbClr val="0070C0"/>
                </a:solidFill>
              </a:rPr>
              <a:t>?</a:t>
            </a:r>
          </a:p>
          <a:p>
            <a:pPr marL="0" indent="0">
              <a:buNone/>
            </a:pPr>
            <a:r>
              <a:rPr lang="fr-FR" sz="100" dirty="0">
                <a:solidFill>
                  <a:srgbClr val="0070C0"/>
                </a:solidFill>
              </a:rPr>
              <a:t> </a:t>
            </a:r>
          </a:p>
          <a:p>
            <a:r>
              <a:rPr lang="fr-FR" b="1" u="sng" dirty="0">
                <a:solidFill>
                  <a:srgbClr val="0070C0"/>
                </a:solidFill>
              </a:rPr>
              <a:t>Présentation du projet choisi </a:t>
            </a:r>
            <a:r>
              <a:rPr lang="fr-FR" dirty="0">
                <a:solidFill>
                  <a:srgbClr val="0070C0"/>
                </a:solidFill>
              </a:rPr>
              <a:t>et des différents sujets possibles : </a:t>
            </a:r>
          </a:p>
          <a:p>
            <a:pPr marL="0" indent="0">
              <a:buNone/>
            </a:pPr>
            <a:r>
              <a:rPr lang="fr-FR" dirty="0">
                <a:solidFill>
                  <a:srgbClr val="0070C0"/>
                </a:solidFill>
              </a:rPr>
              <a:t>	- mesure du bruit à la cantine: </a:t>
            </a:r>
          </a:p>
          <a:p>
            <a:pPr lvl="4">
              <a:buFontTx/>
              <a:buChar char="-"/>
            </a:pPr>
            <a:r>
              <a:rPr lang="fr-FR" sz="2000" dirty="0">
                <a:solidFill>
                  <a:srgbClr val="0070C0"/>
                </a:solidFill>
              </a:rPr>
              <a:t>selon la place à laquelle l’élève est assis,  </a:t>
            </a:r>
          </a:p>
          <a:p>
            <a:pPr lvl="4">
              <a:buFontTx/>
              <a:buChar char="-"/>
            </a:pPr>
            <a:r>
              <a:rPr lang="fr-FR" sz="2000" dirty="0">
                <a:solidFill>
                  <a:srgbClr val="0070C0"/>
                </a:solidFill>
              </a:rPr>
              <a:t>aux 3 services 11, 12, 13h</a:t>
            </a:r>
          </a:p>
          <a:p>
            <a:pPr marL="0" indent="0">
              <a:buNone/>
            </a:pPr>
            <a:r>
              <a:rPr lang="fr-FR" dirty="0">
                <a:solidFill>
                  <a:srgbClr val="0070C0"/>
                </a:solidFill>
              </a:rPr>
              <a:t>	- mesure du bruit en salle 215, dans les couloirs, aux interclasses, récréations</a:t>
            </a:r>
          </a:p>
          <a:p>
            <a:pPr marL="0" indent="0">
              <a:buNone/>
            </a:pPr>
            <a:r>
              <a:rPr lang="fr-FR" dirty="0">
                <a:solidFill>
                  <a:srgbClr val="0070C0"/>
                </a:solidFill>
              </a:rPr>
              <a:t> 	- mesure de l’intensité de la sonnerie du lycée à différents endroits </a:t>
            </a:r>
          </a:p>
          <a:p>
            <a:pPr marL="0" indent="0">
              <a:buNone/>
            </a:pPr>
            <a:r>
              <a:rPr lang="fr-FR" dirty="0">
                <a:solidFill>
                  <a:srgbClr val="0070C0"/>
                </a:solidFill>
              </a:rPr>
              <a:t>	- Pour toutes les mesures faites :  réflexion sur les causes des différences observées (maths et PC)</a:t>
            </a:r>
          </a:p>
          <a:p>
            <a:pPr marL="0" indent="0">
              <a:buNone/>
            </a:pPr>
            <a:r>
              <a:rPr lang="fr-FR" dirty="0">
                <a:solidFill>
                  <a:srgbClr val="0070C0"/>
                </a:solidFill>
              </a:rPr>
              <a:t>	- ….</a:t>
            </a:r>
          </a:p>
          <a:p>
            <a:pPr marL="0" indent="0">
              <a:buNone/>
            </a:pPr>
            <a:endParaRPr lang="fr-FR" sz="100" dirty="0">
              <a:solidFill>
                <a:srgbClr val="0070C0"/>
              </a:solidFill>
            </a:endParaRPr>
          </a:p>
          <a:p>
            <a:r>
              <a:rPr lang="fr-FR" b="1" u="sng" dirty="0">
                <a:solidFill>
                  <a:srgbClr val="0070C0"/>
                </a:solidFill>
              </a:rPr>
              <a:t>Choix des sujets par les élèves et répartition en groupes</a:t>
            </a:r>
          </a:p>
          <a:p>
            <a:endParaRPr lang="fr-FR" dirty="0">
              <a:solidFill>
                <a:srgbClr val="FF0000"/>
              </a:solidFill>
            </a:endParaRPr>
          </a:p>
          <a:p>
            <a:endParaRPr lang="fr-FR" dirty="0">
              <a:solidFill>
                <a:srgbClr val="7030A0"/>
              </a:solidFill>
            </a:endParaRPr>
          </a:p>
          <a:p>
            <a:pPr marL="0" indent="0">
              <a:buNone/>
            </a:pPr>
            <a:endParaRPr lang="fr-FR" dirty="0"/>
          </a:p>
        </p:txBody>
      </p:sp>
    </p:spTree>
    <p:extLst>
      <p:ext uri="{BB962C8B-B14F-4D97-AF65-F5344CB8AC3E}">
        <p14:creationId xmlns:p14="http://schemas.microsoft.com/office/powerpoint/2010/main" val="3776562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1985" y="629849"/>
            <a:ext cx="11119338" cy="5761327"/>
          </a:xfrm>
        </p:spPr>
        <p:txBody>
          <a:bodyPr>
            <a:normAutofit fontScale="92500" lnSpcReduction="20000"/>
          </a:bodyPr>
          <a:lstStyle/>
          <a:p>
            <a:pPr marL="0" indent="0" algn="ctr">
              <a:buNone/>
            </a:pPr>
            <a:r>
              <a:rPr lang="fr-FR" sz="4300" b="1" u="sng" dirty="0">
                <a:solidFill>
                  <a:srgbClr val="7030A0"/>
                </a:solidFill>
              </a:rPr>
              <a:t>Heure 2</a:t>
            </a:r>
          </a:p>
          <a:p>
            <a:r>
              <a:rPr lang="fr-FR" dirty="0">
                <a:solidFill>
                  <a:srgbClr val="7030A0"/>
                </a:solidFill>
              </a:rPr>
              <a:t>Apport rapide de notions, vidéos (à déterminer en fonction de l’avancement dans le programme)</a:t>
            </a:r>
          </a:p>
          <a:p>
            <a:pPr marL="0" indent="0">
              <a:buNone/>
            </a:pPr>
            <a:r>
              <a:rPr lang="fr-FR" dirty="0">
                <a:solidFill>
                  <a:srgbClr val="7030A0"/>
                </a:solidFill>
                <a:hlinkClick r:id="rId3"/>
              </a:rPr>
              <a:t>https://www.superprof.fr/ressources/scolaire/physique-chimie/terminale-s/ondes-periodiques/intensite-sonore.html</a:t>
            </a:r>
            <a:endParaRPr lang="fr-FR" dirty="0">
              <a:solidFill>
                <a:srgbClr val="7030A0"/>
              </a:solidFill>
            </a:endParaRPr>
          </a:p>
          <a:p>
            <a:r>
              <a:rPr lang="fr-FR" dirty="0">
                <a:solidFill>
                  <a:srgbClr val="7030A0"/>
                </a:solidFill>
              </a:rPr>
              <a:t>Début de la réflexion sur le sujet choisi ( comment s’y prendre ? Outil de mesure ?...)</a:t>
            </a:r>
          </a:p>
          <a:p>
            <a:pPr marL="0" indent="0" algn="ctr">
              <a:buNone/>
            </a:pPr>
            <a:endParaRPr lang="fr-FR" b="1" u="sng" dirty="0">
              <a:solidFill>
                <a:srgbClr val="00B050"/>
              </a:solidFill>
            </a:endParaRPr>
          </a:p>
          <a:p>
            <a:pPr marL="0" indent="0" algn="ctr">
              <a:buNone/>
            </a:pPr>
            <a:r>
              <a:rPr lang="fr-FR" sz="4300" b="1" u="sng" dirty="0">
                <a:solidFill>
                  <a:srgbClr val="00B050"/>
                </a:solidFill>
              </a:rPr>
              <a:t>Heure 3</a:t>
            </a:r>
          </a:p>
          <a:p>
            <a:r>
              <a:rPr lang="fr-FR" dirty="0">
                <a:solidFill>
                  <a:srgbClr val="00B050"/>
                </a:solidFill>
              </a:rPr>
              <a:t>Elaboration d’un protocole par groupe (éventuellement critique du protocole par les pairs)</a:t>
            </a:r>
          </a:p>
          <a:p>
            <a:pPr marL="0" indent="0">
              <a:buNone/>
            </a:pPr>
            <a:r>
              <a:rPr lang="fr-FR" dirty="0">
                <a:solidFill>
                  <a:srgbClr val="00B050"/>
                </a:solidFill>
              </a:rPr>
              <a:t>Mesure du bruit dans la salle de classe </a:t>
            </a:r>
          </a:p>
          <a:p>
            <a:pPr marL="0" indent="0">
              <a:buNone/>
            </a:pPr>
            <a:r>
              <a:rPr lang="fr-FR" dirty="0">
                <a:solidFill>
                  <a:srgbClr val="00B050"/>
                </a:solidFill>
              </a:rPr>
              <a:t>Constat : pour un même environnement sonore</a:t>
            </a:r>
          </a:p>
          <a:p>
            <a:pPr marL="0" indent="0">
              <a:buNone/>
            </a:pPr>
            <a:r>
              <a:rPr lang="fr-FR" dirty="0">
                <a:solidFill>
                  <a:srgbClr val="00B050"/>
                </a:solidFill>
              </a:rPr>
              <a:t>Etalonnage de l’application noise capture </a:t>
            </a:r>
          </a:p>
          <a:p>
            <a:pPr marL="0" indent="0">
              <a:buNone/>
            </a:pPr>
            <a:r>
              <a:rPr lang="fr-FR" dirty="0">
                <a:solidFill>
                  <a:srgbClr val="00B050"/>
                </a:solidFill>
              </a:rPr>
              <a:t>Détermination des points de mesures dans l’établissement et quadrillage de la cantine</a:t>
            </a:r>
          </a:p>
          <a:p>
            <a:pPr marL="0" indent="0">
              <a:buNone/>
            </a:pPr>
            <a:endParaRPr lang="fr-FR" dirty="0">
              <a:solidFill>
                <a:srgbClr val="00B050"/>
              </a:solidFill>
            </a:endParaRPr>
          </a:p>
          <a:p>
            <a:pPr marL="0" indent="0" algn="ctr">
              <a:buNone/>
            </a:pPr>
            <a:r>
              <a:rPr lang="fr-FR" sz="4300" b="1" u="sng" dirty="0">
                <a:solidFill>
                  <a:srgbClr val="C00000"/>
                </a:solidFill>
              </a:rPr>
              <a:t>Heure 4</a:t>
            </a:r>
          </a:p>
          <a:p>
            <a:r>
              <a:rPr lang="fr-FR" dirty="0">
                <a:solidFill>
                  <a:srgbClr val="C00000"/>
                </a:solidFill>
              </a:rPr>
              <a:t>Prise de mesure aux endroit choisis pendant le cours (témoin heure calme)</a:t>
            </a:r>
          </a:p>
          <a:p>
            <a:pPr marL="0" indent="0">
              <a:buNone/>
            </a:pPr>
            <a:endParaRPr lang="fr-FR" dirty="0"/>
          </a:p>
        </p:txBody>
      </p:sp>
    </p:spTree>
    <p:extLst>
      <p:ext uri="{BB962C8B-B14F-4D97-AF65-F5344CB8AC3E}">
        <p14:creationId xmlns:p14="http://schemas.microsoft.com/office/powerpoint/2010/main" val="1697269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24247" y="715032"/>
            <a:ext cx="11167753" cy="5997038"/>
          </a:xfrm>
        </p:spPr>
        <p:txBody>
          <a:bodyPr>
            <a:normAutofit lnSpcReduction="10000"/>
          </a:bodyPr>
          <a:lstStyle/>
          <a:p>
            <a:pPr marL="0" indent="0" algn="ctr">
              <a:buNone/>
            </a:pPr>
            <a:r>
              <a:rPr lang="fr-FR" sz="3200" b="1" u="sng" dirty="0">
                <a:solidFill>
                  <a:schemeClr val="accent2">
                    <a:lumMod val="75000"/>
                  </a:schemeClr>
                </a:solidFill>
              </a:rPr>
              <a:t>Heure 5</a:t>
            </a:r>
          </a:p>
          <a:p>
            <a:r>
              <a:rPr lang="fr-FR" dirty="0">
                <a:solidFill>
                  <a:schemeClr val="accent2">
                    <a:lumMod val="75000"/>
                  </a:schemeClr>
                </a:solidFill>
              </a:rPr>
              <a:t>Comparaison des 1</a:t>
            </a:r>
            <a:r>
              <a:rPr lang="fr-FR" baseline="30000" dirty="0">
                <a:solidFill>
                  <a:schemeClr val="accent2">
                    <a:lumMod val="75000"/>
                  </a:schemeClr>
                </a:solidFill>
              </a:rPr>
              <a:t>ère</a:t>
            </a:r>
            <a:r>
              <a:rPr lang="fr-FR" dirty="0">
                <a:solidFill>
                  <a:schemeClr val="accent2">
                    <a:lumMod val="75000"/>
                  </a:schemeClr>
                </a:solidFill>
              </a:rPr>
              <a:t> mesures obtenues dans la classe </a:t>
            </a:r>
          </a:p>
          <a:p>
            <a:r>
              <a:rPr lang="fr-FR" dirty="0">
                <a:solidFill>
                  <a:schemeClr val="accent2">
                    <a:lumMod val="75000"/>
                  </a:schemeClr>
                </a:solidFill>
              </a:rPr>
              <a:t>Réflexion sur les niveaux sonores mesurés (pertinence, résultats aberrants…)</a:t>
            </a:r>
          </a:p>
          <a:p>
            <a:r>
              <a:rPr lang="fr-FR" dirty="0">
                <a:solidFill>
                  <a:schemeClr val="accent2">
                    <a:lumMod val="75000"/>
                  </a:schemeClr>
                </a:solidFill>
              </a:rPr>
              <a:t>Remédiation protocole si besoin (ex mesure niveau I sonore en fonction de la distance à la source ex sonnerie, nécessité de mesurer aussi le temps d’exposition au bruit…)</a:t>
            </a:r>
          </a:p>
          <a:p>
            <a:pPr marL="0" indent="0">
              <a:buNone/>
            </a:pPr>
            <a:r>
              <a:rPr lang="fr-FR" sz="3200" b="1" dirty="0">
                <a:solidFill>
                  <a:srgbClr val="FF0000"/>
                </a:solidFill>
              </a:rPr>
              <a:t>Mesures en dehors du cours, sonnerie, interclasses, cantines…</a:t>
            </a:r>
          </a:p>
          <a:p>
            <a:pPr marL="0" indent="0" algn="ctr">
              <a:buNone/>
            </a:pPr>
            <a:r>
              <a:rPr lang="fr-FR" sz="3200" b="1" u="sng" dirty="0">
                <a:solidFill>
                  <a:srgbClr val="00B050"/>
                </a:solidFill>
              </a:rPr>
              <a:t>Heures 6 et 7</a:t>
            </a:r>
          </a:p>
          <a:p>
            <a:r>
              <a:rPr lang="fr-FR" dirty="0">
                <a:solidFill>
                  <a:srgbClr val="00B050"/>
                </a:solidFill>
              </a:rPr>
              <a:t>Traitement des mesures relevées (réalisation de courbes, intensité sonore en fonction du temps ou de la distance , étude des variations de fonction, lecture de courbe, avec utilisation d’un tableur, </a:t>
            </a:r>
            <a:r>
              <a:rPr lang="fr-FR" dirty="0" err="1">
                <a:solidFill>
                  <a:srgbClr val="00B050"/>
                </a:solidFill>
              </a:rPr>
              <a:t>Géogébra</a:t>
            </a:r>
            <a:r>
              <a:rPr lang="fr-FR" dirty="0">
                <a:solidFill>
                  <a:srgbClr val="00B050"/>
                </a:solidFill>
              </a:rPr>
              <a:t>, réalisation de la carte du bruit de la cantine) 1h à 2h</a:t>
            </a:r>
          </a:p>
          <a:p>
            <a:pPr marL="0" indent="0" algn="ctr">
              <a:buNone/>
            </a:pPr>
            <a:r>
              <a:rPr lang="fr-FR" sz="3200" b="1" u="sng" dirty="0"/>
              <a:t>Heure 8</a:t>
            </a:r>
          </a:p>
          <a:p>
            <a:r>
              <a:rPr lang="fr-FR" dirty="0"/>
              <a:t>recherche documentaire (dB A,B, C, métier à risque exposition du bruit, recherche de matériel isolant </a:t>
            </a:r>
            <a:r>
              <a:rPr lang="fr-FR" dirty="0" err="1"/>
              <a:t>phoniquement</a:t>
            </a:r>
            <a:r>
              <a:rPr lang="fr-FR" dirty="0"/>
              <a:t>)  1h</a:t>
            </a:r>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191203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90013" y="706580"/>
            <a:ext cx="6341295" cy="6151420"/>
          </a:xfrm>
        </p:spPr>
        <p:txBody>
          <a:bodyPr/>
          <a:lstStyle/>
          <a:p>
            <a:pPr marL="0" indent="0" algn="ctr">
              <a:buNone/>
            </a:pPr>
            <a:r>
              <a:rPr lang="fr-FR" sz="3200" b="1" u="sng" dirty="0">
                <a:solidFill>
                  <a:srgbClr val="00B050"/>
                </a:solidFill>
              </a:rPr>
              <a:t>Heure 9</a:t>
            </a:r>
          </a:p>
          <a:p>
            <a:r>
              <a:rPr lang="fr-FR" dirty="0">
                <a:solidFill>
                  <a:srgbClr val="00B050"/>
                </a:solidFill>
              </a:rPr>
              <a:t>Raisonnement à partir des résultats (matériau présent dans le lieu, configuration du lieu, distance à la source… )</a:t>
            </a:r>
          </a:p>
          <a:p>
            <a:endParaRPr lang="fr-FR" dirty="0">
              <a:solidFill>
                <a:srgbClr val="00B050"/>
              </a:solidFill>
            </a:endParaRPr>
          </a:p>
          <a:p>
            <a:pPr marL="0" indent="0" algn="ctr">
              <a:buNone/>
            </a:pPr>
            <a:r>
              <a:rPr lang="fr-FR" sz="3200" b="1" u="sng" dirty="0">
                <a:solidFill>
                  <a:srgbClr val="FF0000"/>
                </a:solidFill>
              </a:rPr>
              <a:t>Heure 10</a:t>
            </a:r>
          </a:p>
          <a:p>
            <a:r>
              <a:rPr lang="fr-FR" dirty="0">
                <a:solidFill>
                  <a:srgbClr val="FF0000"/>
                </a:solidFill>
              </a:rPr>
              <a:t>Préparation de l’oral </a:t>
            </a:r>
          </a:p>
          <a:p>
            <a:endParaRPr lang="fr-FR" dirty="0">
              <a:solidFill>
                <a:srgbClr val="FF0000"/>
              </a:solidFill>
            </a:endParaRPr>
          </a:p>
          <a:p>
            <a:pPr marL="0" indent="0" algn="ctr">
              <a:buNone/>
            </a:pPr>
            <a:r>
              <a:rPr lang="fr-FR" sz="3200" b="1" u="sng" dirty="0"/>
              <a:t>Heures 11 et 12</a:t>
            </a:r>
          </a:p>
          <a:p>
            <a:r>
              <a:rPr lang="fr-FR" dirty="0"/>
              <a:t>Passage à l’oral des différents groupes</a:t>
            </a:r>
          </a:p>
          <a:p>
            <a:endParaRPr lang="fr-FR" dirty="0"/>
          </a:p>
        </p:txBody>
      </p:sp>
      <p:pic>
        <p:nvPicPr>
          <p:cNvPr id="3074" name="Picture 2" descr="legislation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208" y="879230"/>
            <a:ext cx="5264792" cy="499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670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4641" y="616126"/>
            <a:ext cx="8942119" cy="1629930"/>
          </a:xfrm>
        </p:spPr>
        <p:txBody>
          <a:bodyPr>
            <a:noAutofit/>
          </a:bodyPr>
          <a:lstStyle/>
          <a:p>
            <a:pPr algn="ctr"/>
            <a:r>
              <a:rPr lang="fr-FR" sz="4800" b="1" dirty="0">
                <a:solidFill>
                  <a:schemeClr val="accent6">
                    <a:lumMod val="50000"/>
                  </a:schemeClr>
                </a:solidFill>
              </a:rPr>
              <a:t>Autres idées à intégrer dans le projet</a:t>
            </a:r>
          </a:p>
        </p:txBody>
      </p:sp>
      <p:sp>
        <p:nvSpPr>
          <p:cNvPr id="3" name="Espace réservé du contenu 2"/>
          <p:cNvSpPr>
            <a:spLocks noGrp="1"/>
          </p:cNvSpPr>
          <p:nvPr>
            <p:ph idx="1"/>
          </p:nvPr>
        </p:nvSpPr>
        <p:spPr>
          <a:xfrm>
            <a:off x="1050101" y="3113060"/>
            <a:ext cx="9500668" cy="3498755"/>
          </a:xfrm>
        </p:spPr>
        <p:txBody>
          <a:bodyPr/>
          <a:lstStyle/>
          <a:p>
            <a:r>
              <a:rPr lang="fr-FR" sz="2800" dirty="0"/>
              <a:t>Programmer un capteur </a:t>
            </a:r>
            <a:r>
              <a:rPr lang="fr-FR" sz="2800" dirty="0" err="1"/>
              <a:t>Arduino</a:t>
            </a:r>
            <a:r>
              <a:rPr lang="fr-FR" sz="2800" dirty="0"/>
              <a:t> pour un affichage en couleur en fonction des dB mesurés. </a:t>
            </a:r>
          </a:p>
          <a:p>
            <a:pPr marL="0" indent="0">
              <a:buNone/>
            </a:pPr>
            <a:r>
              <a:rPr lang="fr-FR" sz="2800" dirty="0">
                <a:hlinkClick r:id="rId2"/>
              </a:rPr>
              <a:t>https://www.youtube.com/watch?v=149TXc_bPeA</a:t>
            </a:r>
            <a:endParaRPr lang="fr-FR" sz="2800" dirty="0"/>
          </a:p>
          <a:p>
            <a:pPr marL="0" indent="0">
              <a:buNone/>
            </a:pPr>
            <a:endParaRPr lang="fr-FR" sz="2800" dirty="0"/>
          </a:p>
          <a:p>
            <a:r>
              <a:rPr lang="fr-FR" sz="2800" dirty="0"/>
              <a:t>Travailler avec les éco-délégués sur la pollution sonore et les préventions possibles à mettre en place au lycée ou suggestion de travaux </a:t>
            </a:r>
          </a:p>
          <a:p>
            <a:endParaRPr lang="fr-FR" dirty="0"/>
          </a:p>
        </p:txBody>
      </p:sp>
      <p:pic>
        <p:nvPicPr>
          <p:cNvPr id="4098" name="Picture 2" descr="Résultat de recherche d'images pour &quot;plein d'idées&quot;"/>
          <p:cNvPicPr>
            <a:picLocks noChangeAspect="1" noChangeArrowheads="1"/>
          </p:cNvPicPr>
          <p:nvPr/>
        </p:nvPicPr>
        <p:blipFill>
          <a:blip r:embed="rId3">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rot="20563053">
            <a:off x="644568" y="331018"/>
            <a:ext cx="2202841" cy="223247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4"/>
          <a:stretch>
            <a:fillRect/>
          </a:stretch>
        </p:blipFill>
        <p:spPr>
          <a:xfrm>
            <a:off x="10163909" y="1364367"/>
            <a:ext cx="1763377" cy="1763377"/>
          </a:xfrm>
          <a:prstGeom prst="rect">
            <a:avLst/>
          </a:prstGeom>
        </p:spPr>
      </p:pic>
    </p:spTree>
    <p:extLst>
      <p:ext uri="{BB962C8B-B14F-4D97-AF65-F5344CB8AC3E}">
        <p14:creationId xmlns:p14="http://schemas.microsoft.com/office/powerpoint/2010/main" val="3717393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97819" y="376280"/>
            <a:ext cx="8120052" cy="1325563"/>
          </a:xfrm>
        </p:spPr>
        <p:txBody>
          <a:bodyPr>
            <a:normAutofit/>
          </a:bodyPr>
          <a:lstStyle/>
          <a:p>
            <a:pPr algn="ctr"/>
            <a:r>
              <a:rPr lang="fr-FR" sz="6000" b="1" dirty="0">
                <a:solidFill>
                  <a:schemeClr val="accent6">
                    <a:lumMod val="50000"/>
                  </a:schemeClr>
                </a:solidFill>
              </a:rPr>
              <a:t>Evaluation du projet</a:t>
            </a:r>
          </a:p>
        </p:txBody>
      </p:sp>
      <p:pic>
        <p:nvPicPr>
          <p:cNvPr id="4" name="Espace réservé du contenu 3"/>
          <p:cNvPicPr>
            <a:picLocks noGrp="1" noChangeAspect="1"/>
          </p:cNvPicPr>
          <p:nvPr>
            <p:ph idx="1"/>
          </p:nvPr>
        </p:nvPicPr>
        <p:blipFill rotWithShape="1">
          <a:blip r:embed="rId2"/>
          <a:srcRect l="26166" t="39099" r="26115" b="21874"/>
          <a:stretch/>
        </p:blipFill>
        <p:spPr>
          <a:xfrm>
            <a:off x="814795" y="1679527"/>
            <a:ext cx="10427550" cy="4794663"/>
          </a:xfrm>
          <a:prstGeom prst="rect">
            <a:avLst/>
          </a:prstGeom>
        </p:spPr>
      </p:pic>
      <p:pic>
        <p:nvPicPr>
          <p:cNvPr id="6146" name="Picture 2" descr="Résultat de recherche d'images pour &quot;EVALUATIO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7871" y="376280"/>
            <a:ext cx="2316884" cy="130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919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srcRect l="26319" t="47287" r="26882" b="18053"/>
          <a:stretch/>
        </p:blipFill>
        <p:spPr>
          <a:xfrm>
            <a:off x="558139" y="1012371"/>
            <a:ext cx="11029909" cy="4592781"/>
          </a:xfrm>
          <a:prstGeom prst="rect">
            <a:avLst/>
          </a:prstGeom>
        </p:spPr>
      </p:pic>
    </p:spTree>
    <p:extLst>
      <p:ext uri="{BB962C8B-B14F-4D97-AF65-F5344CB8AC3E}">
        <p14:creationId xmlns:p14="http://schemas.microsoft.com/office/powerpoint/2010/main" val="3964505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professeurs inscrits à ces formations</a:t>
            </a:r>
          </a:p>
        </p:txBody>
      </p:sp>
      <p:pic>
        <p:nvPicPr>
          <p:cNvPr id="5" name="Espace réservé du contenu 4"/>
          <p:cNvPicPr>
            <a:picLocks noGrp="1" noChangeAspect="1"/>
          </p:cNvPicPr>
          <p:nvPr>
            <p:ph idx="1"/>
          </p:nvPr>
        </p:nvPicPr>
        <p:blipFill>
          <a:blip r:embed="rId2"/>
          <a:stretch>
            <a:fillRect/>
          </a:stretch>
        </p:blipFill>
        <p:spPr>
          <a:xfrm>
            <a:off x="2868706" y="1468469"/>
            <a:ext cx="8214863" cy="5021978"/>
          </a:xfrm>
          <a:prstGeom prst="rect">
            <a:avLst/>
          </a:prstGeom>
        </p:spPr>
      </p:pic>
      <p:sp>
        <p:nvSpPr>
          <p:cNvPr id="4" name="Espace réservé du numéro de diapositive 3"/>
          <p:cNvSpPr>
            <a:spLocks noGrp="1"/>
          </p:cNvSpPr>
          <p:nvPr>
            <p:ph type="sldNum" sz="quarter" idx="12"/>
          </p:nvPr>
        </p:nvSpPr>
        <p:spPr/>
        <p:txBody>
          <a:bodyPr/>
          <a:lstStyle/>
          <a:p>
            <a:fld id="{003E351A-E8D9-4E45-B713-72F3863605DA}" type="slidenum">
              <a:rPr lang="fr-FR" smtClean="0"/>
              <a:pPr/>
              <a:t>4</a:t>
            </a:fld>
            <a:endParaRPr lang="fr-FR"/>
          </a:p>
        </p:txBody>
      </p:sp>
    </p:spTree>
    <p:extLst>
      <p:ext uri="{BB962C8B-B14F-4D97-AF65-F5344CB8AC3E}">
        <p14:creationId xmlns:p14="http://schemas.microsoft.com/office/powerpoint/2010/main" val="1133664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9720" y="428604"/>
            <a:ext cx="8229600" cy="1944216"/>
          </a:xfrm>
        </p:spPr>
        <p:txBody>
          <a:bodyPr>
            <a:normAutofit/>
          </a:bodyPr>
          <a:lstStyle/>
          <a:p>
            <a:r>
              <a:rPr lang="fr-FR" b="1" dirty="0">
                <a:solidFill>
                  <a:schemeClr val="accent6">
                    <a:lumMod val="75000"/>
                  </a:schemeClr>
                </a:solidFill>
              </a:rPr>
              <a:t>Exemple de projet expérimental et numérique pluridisciplinaire : peut-on limiter les ressources en eau durant la synthèse d’un savon ?</a:t>
            </a:r>
          </a:p>
        </p:txBody>
      </p:sp>
      <p:graphicFrame>
        <p:nvGraphicFramePr>
          <p:cNvPr id="7" name="Tableau 6"/>
          <p:cNvGraphicFramePr>
            <a:graphicFrameLocks noGrp="1"/>
          </p:cNvGraphicFramePr>
          <p:nvPr>
            <p:extLst>
              <p:ext uri="{D42A27DB-BD31-4B8C-83A1-F6EECF244321}">
                <p14:modId xmlns:p14="http://schemas.microsoft.com/office/powerpoint/2010/main" val="4143955786"/>
              </p:ext>
            </p:extLst>
          </p:nvPr>
        </p:nvGraphicFramePr>
        <p:xfrm>
          <a:off x="2114735" y="1654930"/>
          <a:ext cx="8568952" cy="4663440"/>
        </p:xfrm>
        <a:graphic>
          <a:graphicData uri="http://schemas.openxmlformats.org/drawingml/2006/table">
            <a:tbl>
              <a:tblPr firstRow="1" firstCol="1" lastRow="1" lastCol="1" bandRow="1" bandCol="1"/>
              <a:tblGrid>
                <a:gridCol w="3605530">
                  <a:extLst>
                    <a:ext uri="{9D8B030D-6E8A-4147-A177-3AD203B41FA5}">
                      <a16:colId xmlns:a16="http://schemas.microsoft.com/office/drawing/2014/main" xmlns="" val="20000"/>
                    </a:ext>
                  </a:extLst>
                </a:gridCol>
                <a:gridCol w="4963422">
                  <a:extLst>
                    <a:ext uri="{9D8B030D-6E8A-4147-A177-3AD203B41FA5}">
                      <a16:colId xmlns:a16="http://schemas.microsoft.com/office/drawing/2014/main" xmlns="" val="20001"/>
                    </a:ext>
                  </a:extLst>
                </a:gridCol>
              </a:tblGrid>
              <a:tr h="4006220">
                <a:tc>
                  <a:txBody>
                    <a:bodyPr/>
                    <a:lstStyle/>
                    <a:p>
                      <a:pPr>
                        <a:spcAft>
                          <a:spcPts val="0"/>
                        </a:spcAft>
                        <a:buFontTx/>
                        <a:buChar char="-"/>
                      </a:pPr>
                      <a:r>
                        <a:rPr lang="fr-FR" sz="1800" dirty="0">
                          <a:solidFill>
                            <a:srgbClr val="000000"/>
                          </a:solidFill>
                          <a:effectLst/>
                          <a:latin typeface="Arial" panose="020B0604020202020204" pitchFamily="34" charset="0"/>
                          <a:ea typeface="Times New Roman" panose="02020603050405020304" pitchFamily="18" charset="0"/>
                        </a:rPr>
                        <a:t>Capteur</a:t>
                      </a:r>
                    </a:p>
                    <a:p>
                      <a:pPr>
                        <a:spcAft>
                          <a:spcPts val="0"/>
                        </a:spcAft>
                        <a:buFontTx/>
                        <a:buChar char="-"/>
                      </a:pPr>
                      <a:r>
                        <a:rPr lang="fr-FR" sz="1800" dirty="0" err="1">
                          <a:solidFill>
                            <a:srgbClr val="000000"/>
                          </a:solidFill>
                          <a:effectLst/>
                          <a:latin typeface="Arial" panose="020B0604020202020204" pitchFamily="34" charset="0"/>
                          <a:ea typeface="Times New Roman" panose="02020603050405020304" pitchFamily="18" charset="0"/>
                        </a:rPr>
                        <a:t>Débimètre</a:t>
                      </a:r>
                      <a:endParaRPr lang="fr-FR" sz="1800" dirty="0">
                        <a:solidFill>
                          <a:srgbClr val="000000"/>
                        </a:solidFill>
                        <a:effectLst/>
                        <a:latin typeface="Arial" panose="020B0604020202020204" pitchFamily="34" charset="0"/>
                        <a:ea typeface="Times New Roman" panose="02020603050405020304" pitchFamily="18" charset="0"/>
                      </a:endParaRPr>
                    </a:p>
                    <a:p>
                      <a:pPr>
                        <a:spcAft>
                          <a:spcPts val="0"/>
                        </a:spcAft>
                        <a:buFontTx/>
                        <a:buChar char="-"/>
                      </a:pPr>
                      <a:r>
                        <a:rPr lang="fr-FR" sz="1800" dirty="0">
                          <a:solidFill>
                            <a:srgbClr val="000000"/>
                          </a:solidFill>
                          <a:effectLst/>
                          <a:latin typeface="Arial" panose="020B0604020202020204" pitchFamily="34" charset="0"/>
                          <a:ea typeface="Times New Roman" panose="02020603050405020304" pitchFamily="18" charset="0"/>
                        </a:rPr>
                        <a:t>17 €</a:t>
                      </a:r>
                    </a:p>
                    <a:p>
                      <a:pPr>
                        <a:spcAft>
                          <a:spcPts val="0"/>
                        </a:spcAft>
                        <a:buFontTx/>
                        <a:buChar char="-"/>
                      </a:pPr>
                      <a:r>
                        <a:rPr lang="fr-FR" sz="1800" dirty="0">
                          <a:solidFill>
                            <a:srgbClr val="000000"/>
                          </a:solidFill>
                          <a:effectLst/>
                          <a:latin typeface="Arial" panose="020B0604020202020204" pitchFamily="34" charset="0"/>
                          <a:ea typeface="Times New Roman" panose="02020603050405020304" pitchFamily="18" charset="0"/>
                        </a:rPr>
                        <a:t>Sonde</a:t>
                      </a:r>
                      <a:r>
                        <a:rPr lang="fr-FR" sz="1800" baseline="0" dirty="0">
                          <a:solidFill>
                            <a:srgbClr val="000000"/>
                          </a:solidFill>
                          <a:effectLst/>
                          <a:latin typeface="Arial" panose="020B0604020202020204" pitchFamily="34" charset="0"/>
                          <a:ea typeface="Times New Roman" panose="02020603050405020304" pitchFamily="18" charset="0"/>
                        </a:rPr>
                        <a:t> de température</a:t>
                      </a:r>
                      <a:endParaRPr lang="fr-FR" sz="18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800" b="1" u="sng" dirty="0">
                          <a:solidFill>
                            <a:srgbClr val="000000"/>
                          </a:solidFill>
                          <a:effectLst/>
                          <a:latin typeface="Arial Narrow" panose="020B0606020202030204" pitchFamily="34" charset="0"/>
                          <a:ea typeface="Times New Roman" panose="02020603050405020304" pitchFamily="18" charset="0"/>
                        </a:rPr>
                        <a:t>Disciplines : SCP</a:t>
                      </a:r>
                      <a:r>
                        <a:rPr lang="fr-FR" sz="1800" b="1" u="sng" baseline="0" dirty="0">
                          <a:solidFill>
                            <a:srgbClr val="000000"/>
                          </a:solidFill>
                          <a:effectLst/>
                          <a:latin typeface="Arial Narrow" panose="020B0606020202030204" pitchFamily="34" charset="0"/>
                          <a:ea typeface="Times New Roman" panose="02020603050405020304" pitchFamily="18" charset="0"/>
                        </a:rPr>
                        <a:t> - SVT</a:t>
                      </a:r>
                      <a:r>
                        <a:rPr lang="fr-FR" sz="1800" dirty="0">
                          <a:solidFill>
                            <a:srgbClr val="000000"/>
                          </a:solidFill>
                          <a:effectLst/>
                          <a:latin typeface="Arial Narrow" panose="020B0606020202030204" pitchFamily="34" charset="0"/>
                          <a:ea typeface="Times New Roman" panose="02020603050405020304" pitchFamily="18" charset="0"/>
                        </a:rPr>
                        <a:t> </a:t>
                      </a:r>
                    </a:p>
                    <a:p>
                      <a:pPr>
                        <a:spcAft>
                          <a:spcPts val="0"/>
                        </a:spcAft>
                      </a:pPr>
                      <a:endParaRPr lang="fr-FR" sz="1800" dirty="0">
                        <a:solidFill>
                          <a:srgbClr val="000000"/>
                        </a:solidFill>
                        <a:effectLst/>
                        <a:latin typeface="Arial Narrow" panose="020B0606020202030204" pitchFamily="34" charset="0"/>
                        <a:ea typeface="Times New Roman" panose="02020603050405020304" pitchFamily="18" charset="0"/>
                      </a:endParaRPr>
                    </a:p>
                    <a:p>
                      <a:pPr>
                        <a:spcAft>
                          <a:spcPts val="0"/>
                        </a:spcAft>
                        <a:buFontTx/>
                        <a:buChar char="-"/>
                      </a:pPr>
                      <a:r>
                        <a:rPr lang="fr-FR" sz="1800" dirty="0">
                          <a:solidFill>
                            <a:srgbClr val="000000"/>
                          </a:solidFill>
                          <a:effectLst/>
                          <a:latin typeface="Arial Narrow" panose="020B0606020202030204" pitchFamily="34" charset="0"/>
                          <a:ea typeface="Times New Roman" panose="02020603050405020304" pitchFamily="18" charset="0"/>
                        </a:rPr>
                        <a:t>Importance de l’eau pour les milieux aquatiques</a:t>
                      </a:r>
                    </a:p>
                    <a:p>
                      <a:pPr>
                        <a:spcAft>
                          <a:spcPts val="0"/>
                        </a:spcAft>
                        <a:buFontTx/>
                        <a:buChar char="-"/>
                      </a:pPr>
                      <a:r>
                        <a:rPr lang="fr-FR" sz="1800" dirty="0">
                          <a:solidFill>
                            <a:srgbClr val="000000"/>
                          </a:solidFill>
                          <a:effectLst/>
                          <a:latin typeface="Arial Narrow" panose="020B0606020202030204" pitchFamily="34" charset="0"/>
                          <a:ea typeface="Times New Roman" panose="02020603050405020304" pitchFamily="18" charset="0"/>
                        </a:rPr>
                        <a:t>Estimation des quantités d’eau consommées durant un TP</a:t>
                      </a:r>
                    </a:p>
                    <a:p>
                      <a:pPr>
                        <a:spcAft>
                          <a:spcPts val="0"/>
                        </a:spcAft>
                        <a:buFontTx/>
                        <a:buChar char="-"/>
                      </a:pPr>
                      <a:r>
                        <a:rPr lang="fr-FR" sz="1800" dirty="0">
                          <a:solidFill>
                            <a:srgbClr val="000000"/>
                          </a:solidFill>
                          <a:effectLst/>
                          <a:latin typeface="Arial Narrow" panose="020B0606020202030204" pitchFamily="34" charset="0"/>
                          <a:ea typeface="Times New Roman" panose="02020603050405020304" pitchFamily="18" charset="0"/>
                        </a:rPr>
                        <a:t>Équivalent en eau</a:t>
                      </a:r>
                      <a:r>
                        <a:rPr lang="fr-FR" sz="1800" baseline="0" dirty="0">
                          <a:solidFill>
                            <a:srgbClr val="000000"/>
                          </a:solidFill>
                          <a:effectLst/>
                          <a:latin typeface="Arial Narrow" panose="020B0606020202030204" pitchFamily="34" charset="0"/>
                          <a:ea typeface="Times New Roman" panose="02020603050405020304" pitchFamily="18" charset="0"/>
                        </a:rPr>
                        <a:t> consommée par un foyer de 4 personnes</a:t>
                      </a:r>
                      <a:endParaRPr lang="fr-FR" sz="1800" dirty="0">
                        <a:solidFill>
                          <a:srgbClr val="000000"/>
                        </a:solidFill>
                        <a:effectLst/>
                        <a:latin typeface="Arial Narrow" panose="020B0606020202030204" pitchFamily="34" charset="0"/>
                        <a:ea typeface="Times New Roman" panose="02020603050405020304" pitchFamily="18" charset="0"/>
                      </a:endParaRPr>
                    </a:p>
                    <a:p>
                      <a:pPr>
                        <a:spcAft>
                          <a:spcPts val="0"/>
                        </a:spcAft>
                      </a:pPr>
                      <a:endParaRPr lang="fr-FR" sz="1800" dirty="0">
                        <a:solidFill>
                          <a:srgbClr val="000000"/>
                        </a:solidFill>
                        <a:effectLst/>
                        <a:latin typeface="Arial Narrow" panose="020B0606020202030204" pitchFamily="34" charset="0"/>
                        <a:ea typeface="Times New Roman" panose="02020603050405020304" pitchFamily="18" charset="0"/>
                      </a:endParaRPr>
                    </a:p>
                    <a:p>
                      <a:pPr>
                        <a:spcAft>
                          <a:spcPts val="0"/>
                        </a:spcAft>
                        <a:buFont typeface="Wingdings"/>
                        <a:buChar char="à"/>
                      </a:pPr>
                      <a:r>
                        <a:rPr lang="fr-FR" b="1" dirty="0"/>
                        <a:t>Confronter l’évolution de la température</a:t>
                      </a:r>
                      <a:r>
                        <a:rPr lang="fr-FR" b="1" baseline="0" dirty="0"/>
                        <a:t> au débit de l’eau</a:t>
                      </a:r>
                    </a:p>
                    <a:p>
                      <a:pPr>
                        <a:spcAft>
                          <a:spcPts val="0"/>
                        </a:spcAft>
                        <a:buFont typeface="Wingdings"/>
                        <a:buChar char="à"/>
                      </a:pPr>
                      <a:r>
                        <a:rPr lang="fr-FR" b="1" baseline="0" dirty="0"/>
                        <a:t>Traiter les mesures. </a:t>
                      </a:r>
                      <a:r>
                        <a:rPr lang="fr-FR" b="1" baseline="0" dirty="0" err="1"/>
                        <a:t>Répétabilité</a:t>
                      </a:r>
                      <a:r>
                        <a:rPr lang="fr-FR" b="1" baseline="0" dirty="0"/>
                        <a:t>, incertitude, moyenne, estimation équivalentes kWh / €.</a:t>
                      </a:r>
                    </a:p>
                    <a:p>
                      <a:pPr>
                        <a:spcAft>
                          <a:spcPts val="0"/>
                        </a:spcAft>
                      </a:pPr>
                      <a:endParaRPr lang="fr-FR" sz="1800" b="1" baseline="0" dirty="0">
                        <a:solidFill>
                          <a:srgbClr val="000000"/>
                        </a:solidFill>
                        <a:effectLst/>
                        <a:latin typeface="Arial" panose="020B0604020202020204" pitchFamily="34" charset="0"/>
                        <a:ea typeface="Times New Roman" panose="02020603050405020304" pitchFamily="18" charset="0"/>
                      </a:endParaRPr>
                    </a:p>
                    <a:p>
                      <a:pPr>
                        <a:spcAft>
                          <a:spcPts val="0"/>
                        </a:spcAft>
                        <a:buFont typeface="Wingdings"/>
                        <a:buNone/>
                      </a:pPr>
                      <a:endParaRPr lang="fr-FR" sz="1800" b="1" baseline="0" dirty="0">
                        <a:solidFill>
                          <a:srgbClr val="000000"/>
                        </a:solidFill>
                        <a:effectLst/>
                        <a:latin typeface="Arial" panose="020B0604020202020204" pitchFamily="34" charset="0"/>
                        <a:ea typeface="Times New Roman" panose="02020603050405020304" pitchFamily="18" charset="0"/>
                        <a:sym typeface="Wingdings" pitchFamily="2" charset="2"/>
                      </a:endParaRPr>
                    </a:p>
                    <a:p>
                      <a:pPr>
                        <a:spcAft>
                          <a:spcPts val="0"/>
                        </a:spcAft>
                        <a:buFont typeface="Wingdings"/>
                        <a:buChar char="à"/>
                      </a:pPr>
                      <a:endParaRPr lang="fr-FR" sz="1800" b="1" dirty="0">
                        <a:solidFill>
                          <a:srgbClr val="000000"/>
                        </a:solidFill>
                        <a:effectLst/>
                        <a:latin typeface="Arial" panose="020B0604020202020204" pitchFamily="34" charset="0"/>
                        <a:ea typeface="Times New Roman" panose="02020603050405020304" pitchFamily="18" charset="0"/>
                      </a:endParaRPr>
                    </a:p>
                    <a:p>
                      <a:pPr>
                        <a:spcAft>
                          <a:spcPts val="0"/>
                        </a:spcAft>
                      </a:pPr>
                      <a:r>
                        <a:rPr lang="fr-FR" sz="1800" dirty="0">
                          <a:solidFill>
                            <a:srgbClr val="000000"/>
                          </a:solidFill>
                          <a:effectLst/>
                          <a:latin typeface="Arial Narrow" panose="020B0606020202030204" pitchFamily="34" charset="0"/>
                          <a:ea typeface="Times New Roman" panose="02020603050405020304" pitchFamily="18" charset="0"/>
                        </a:rPr>
                        <a:t> </a:t>
                      </a:r>
                      <a:endParaRPr lang="fr-FR" sz="18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DD3071E-C974-4236-9690-FA421363C128}" type="slidenum">
              <a:rPr lang="fr-FR" smtClean="0">
                <a:solidFill>
                  <a:prstClr val="black">
                    <a:tint val="75000"/>
                  </a:prstClr>
                </a:solidFill>
              </a:rPr>
              <a:pPr/>
              <a:t>40</a:t>
            </a:fld>
            <a:endParaRPr lang="fr-FR">
              <a:solidFill>
                <a:prstClr val="black">
                  <a:tint val="75000"/>
                </a:prstClr>
              </a:solidFill>
            </a:endParaRPr>
          </a:p>
        </p:txBody>
      </p:sp>
      <p:pic>
        <p:nvPicPr>
          <p:cNvPr id="1026" name="Picture 2" descr="C:\Users\Edgar 2012\Documents\debimètre.jpg"/>
          <p:cNvPicPr>
            <a:picLocks noChangeAspect="1" noChangeArrowheads="1"/>
          </p:cNvPicPr>
          <p:nvPr/>
        </p:nvPicPr>
        <p:blipFill>
          <a:blip r:embed="rId2" cstate="print"/>
          <a:srcRect/>
          <a:stretch>
            <a:fillRect/>
          </a:stretch>
        </p:blipFill>
        <p:spPr bwMode="auto">
          <a:xfrm>
            <a:off x="3881423" y="2928934"/>
            <a:ext cx="1345677" cy="2786082"/>
          </a:xfrm>
          <a:prstGeom prst="rect">
            <a:avLst/>
          </a:prstGeom>
          <a:noFill/>
        </p:spPr>
      </p:pic>
    </p:spTree>
    <p:extLst>
      <p:ext uri="{BB962C8B-B14F-4D97-AF65-F5344CB8AC3E}">
        <p14:creationId xmlns:p14="http://schemas.microsoft.com/office/powerpoint/2010/main" val="1170775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9720" y="428604"/>
            <a:ext cx="8229600" cy="1944216"/>
          </a:xfrm>
        </p:spPr>
        <p:txBody>
          <a:bodyPr>
            <a:normAutofit/>
          </a:bodyPr>
          <a:lstStyle/>
          <a:p>
            <a:r>
              <a:rPr lang="fr-FR" b="1" dirty="0">
                <a:solidFill>
                  <a:schemeClr val="accent6">
                    <a:lumMod val="75000"/>
                  </a:schemeClr>
                </a:solidFill>
              </a:rPr>
              <a:t>Exemple de projet expérimental et numérique pluridisciplinaire : le wifi et la santé</a:t>
            </a:r>
          </a:p>
        </p:txBody>
      </p:sp>
      <p:graphicFrame>
        <p:nvGraphicFramePr>
          <p:cNvPr id="7" name="Tableau 6"/>
          <p:cNvGraphicFramePr>
            <a:graphicFrameLocks noGrp="1"/>
          </p:cNvGraphicFramePr>
          <p:nvPr>
            <p:extLst>
              <p:ext uri="{D42A27DB-BD31-4B8C-83A1-F6EECF244321}">
                <p14:modId xmlns:p14="http://schemas.microsoft.com/office/powerpoint/2010/main" val="1786894724"/>
              </p:ext>
            </p:extLst>
          </p:nvPr>
        </p:nvGraphicFramePr>
        <p:xfrm>
          <a:off x="2427821" y="1544373"/>
          <a:ext cx="8568952" cy="4389120"/>
        </p:xfrm>
        <a:graphic>
          <a:graphicData uri="http://schemas.openxmlformats.org/drawingml/2006/table">
            <a:tbl>
              <a:tblPr firstRow="1" firstCol="1" lastRow="1" lastCol="1" bandRow="1" bandCol="1"/>
              <a:tblGrid>
                <a:gridCol w="3605530">
                  <a:extLst>
                    <a:ext uri="{9D8B030D-6E8A-4147-A177-3AD203B41FA5}">
                      <a16:colId xmlns:a16="http://schemas.microsoft.com/office/drawing/2014/main" xmlns="" val="20000"/>
                    </a:ext>
                  </a:extLst>
                </a:gridCol>
                <a:gridCol w="4963422">
                  <a:extLst>
                    <a:ext uri="{9D8B030D-6E8A-4147-A177-3AD203B41FA5}">
                      <a16:colId xmlns:a16="http://schemas.microsoft.com/office/drawing/2014/main" xmlns="" val="20001"/>
                    </a:ext>
                  </a:extLst>
                </a:gridCol>
              </a:tblGrid>
              <a:tr h="4389120">
                <a:tc>
                  <a:txBody>
                    <a:bodyPr/>
                    <a:lstStyle/>
                    <a:p>
                      <a:pPr>
                        <a:spcAft>
                          <a:spcPts val="0"/>
                        </a:spcAft>
                        <a:buFontTx/>
                        <a:buChar char="-"/>
                      </a:pPr>
                      <a:r>
                        <a:rPr lang="fr-FR" sz="1800" dirty="0">
                          <a:solidFill>
                            <a:srgbClr val="000000"/>
                          </a:solidFill>
                          <a:effectLst/>
                          <a:latin typeface="Arial" panose="020B0604020202020204" pitchFamily="34" charset="0"/>
                          <a:ea typeface="Times New Roman" panose="02020603050405020304" pitchFamily="18" charset="0"/>
                        </a:rPr>
                        <a:t>Capteur : appli Wifi Analyzer</a:t>
                      </a:r>
                    </a:p>
                    <a:p>
                      <a:pPr>
                        <a:spcAft>
                          <a:spcPts val="0"/>
                        </a:spcAft>
                        <a:buFontTx/>
                        <a:buChar char="-"/>
                      </a:pPr>
                      <a:endParaRPr lang="fr-FR" sz="18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800" b="1" u="sng" dirty="0">
                          <a:solidFill>
                            <a:srgbClr val="000000"/>
                          </a:solidFill>
                          <a:effectLst/>
                          <a:latin typeface="Arial Narrow" panose="020B0606020202030204" pitchFamily="34" charset="0"/>
                          <a:ea typeface="Times New Roman" panose="02020603050405020304" pitchFamily="18" charset="0"/>
                        </a:rPr>
                        <a:t>Disciplines : SCP</a:t>
                      </a:r>
                      <a:r>
                        <a:rPr lang="fr-FR" sz="1800" b="1" u="sng" baseline="0" dirty="0">
                          <a:solidFill>
                            <a:srgbClr val="000000"/>
                          </a:solidFill>
                          <a:effectLst/>
                          <a:latin typeface="Arial Narrow" panose="020B0606020202030204" pitchFamily="34" charset="0"/>
                          <a:ea typeface="Times New Roman" panose="02020603050405020304" pitchFamily="18" charset="0"/>
                        </a:rPr>
                        <a:t> - SVT</a:t>
                      </a:r>
                      <a:r>
                        <a:rPr lang="fr-FR" sz="1800" dirty="0">
                          <a:solidFill>
                            <a:srgbClr val="000000"/>
                          </a:solidFill>
                          <a:effectLst/>
                          <a:latin typeface="Arial Narrow" panose="020B0606020202030204" pitchFamily="34" charset="0"/>
                          <a:ea typeface="Times New Roman" panose="02020603050405020304" pitchFamily="18" charset="0"/>
                        </a:rPr>
                        <a:t> </a:t>
                      </a:r>
                    </a:p>
                    <a:p>
                      <a:pPr>
                        <a:spcAft>
                          <a:spcPts val="0"/>
                        </a:spcAft>
                      </a:pPr>
                      <a:endParaRPr lang="fr-FR" sz="1800" dirty="0">
                        <a:solidFill>
                          <a:srgbClr val="000000"/>
                        </a:solidFill>
                        <a:effectLst/>
                        <a:latin typeface="Arial Narrow" panose="020B0606020202030204" pitchFamily="34" charset="0"/>
                        <a:ea typeface="Times New Roman" panose="02020603050405020304" pitchFamily="18" charset="0"/>
                      </a:endParaRPr>
                    </a:p>
                    <a:p>
                      <a:pPr>
                        <a:spcAft>
                          <a:spcPts val="0"/>
                        </a:spcAft>
                      </a:pPr>
                      <a:endParaRPr lang="fr-FR" sz="1800" dirty="0">
                        <a:solidFill>
                          <a:srgbClr val="000000"/>
                        </a:solidFill>
                        <a:effectLst/>
                        <a:latin typeface="Arial Narrow" panose="020B0606020202030204" pitchFamily="34" charset="0"/>
                        <a:ea typeface="Times New Roman" panose="02020603050405020304" pitchFamily="18" charset="0"/>
                      </a:endParaRPr>
                    </a:p>
                    <a:p>
                      <a:pPr>
                        <a:spcAft>
                          <a:spcPts val="0"/>
                        </a:spcAft>
                        <a:buFont typeface="Wingdings"/>
                        <a:buChar char="à"/>
                      </a:pPr>
                      <a:r>
                        <a:rPr lang="fr-FR" b="1" dirty="0"/>
                        <a:t>Étudier la force du signal et faire une cartographie de la salle en fonction de la force de celui-ci</a:t>
                      </a:r>
                    </a:p>
                    <a:p>
                      <a:pPr>
                        <a:spcAft>
                          <a:spcPts val="0"/>
                        </a:spcAft>
                        <a:buFont typeface="Wingdings"/>
                        <a:buChar char="à"/>
                      </a:pPr>
                      <a:r>
                        <a:rPr lang="fr-FR" b="1" baseline="0" dirty="0"/>
                        <a:t>Faire le lien avec une grandeur mesurable en rapport avec le vivant : le  DAS ? </a:t>
                      </a:r>
                    </a:p>
                    <a:p>
                      <a:pPr>
                        <a:spcAft>
                          <a:spcPts val="0"/>
                        </a:spcAft>
                        <a:buFont typeface="Wingdings"/>
                        <a:buChar char="à"/>
                      </a:pPr>
                      <a:r>
                        <a:rPr lang="fr-FR" b="1" baseline="0" dirty="0"/>
                        <a:t>Influence du transfert / téléchargement de données sur l’émission du signal</a:t>
                      </a:r>
                    </a:p>
                    <a:p>
                      <a:pPr>
                        <a:spcAft>
                          <a:spcPts val="0"/>
                        </a:spcAft>
                        <a:buFont typeface="Wingdings"/>
                        <a:buChar char="à"/>
                      </a:pPr>
                      <a:endParaRPr lang="fr-FR" b="1" baseline="0" dirty="0"/>
                    </a:p>
                    <a:p>
                      <a:pPr>
                        <a:spcAft>
                          <a:spcPts val="0"/>
                        </a:spcAft>
                      </a:pPr>
                      <a:endParaRPr lang="fr-FR" sz="1800" b="1" baseline="0" dirty="0">
                        <a:solidFill>
                          <a:srgbClr val="000000"/>
                        </a:solidFill>
                        <a:effectLst/>
                        <a:latin typeface="Arial" panose="020B0604020202020204" pitchFamily="34" charset="0"/>
                        <a:ea typeface="Times New Roman" panose="02020603050405020304" pitchFamily="18" charset="0"/>
                      </a:endParaRPr>
                    </a:p>
                    <a:p>
                      <a:pPr>
                        <a:spcAft>
                          <a:spcPts val="0"/>
                        </a:spcAft>
                        <a:buFont typeface="Wingdings"/>
                        <a:buNone/>
                      </a:pPr>
                      <a:endParaRPr lang="fr-FR" sz="1800" b="1" baseline="0" dirty="0">
                        <a:solidFill>
                          <a:srgbClr val="000000"/>
                        </a:solidFill>
                        <a:effectLst/>
                        <a:latin typeface="Arial" panose="020B0604020202020204" pitchFamily="34" charset="0"/>
                        <a:ea typeface="Times New Roman" panose="02020603050405020304" pitchFamily="18" charset="0"/>
                        <a:sym typeface="Wingdings" pitchFamily="2" charset="2"/>
                      </a:endParaRPr>
                    </a:p>
                    <a:p>
                      <a:pPr>
                        <a:spcAft>
                          <a:spcPts val="0"/>
                        </a:spcAft>
                        <a:buFont typeface="Wingdings"/>
                        <a:buChar char="à"/>
                      </a:pPr>
                      <a:endParaRPr lang="fr-FR" sz="1800" b="1" dirty="0">
                        <a:solidFill>
                          <a:srgbClr val="000000"/>
                        </a:solidFill>
                        <a:effectLst/>
                        <a:latin typeface="Arial" panose="020B0604020202020204" pitchFamily="34" charset="0"/>
                        <a:ea typeface="Times New Roman" panose="02020603050405020304" pitchFamily="18" charset="0"/>
                      </a:endParaRPr>
                    </a:p>
                    <a:p>
                      <a:pPr>
                        <a:spcAft>
                          <a:spcPts val="0"/>
                        </a:spcAft>
                      </a:pPr>
                      <a:r>
                        <a:rPr lang="fr-FR" sz="1800" dirty="0">
                          <a:solidFill>
                            <a:srgbClr val="000000"/>
                          </a:solidFill>
                          <a:effectLst/>
                          <a:latin typeface="Arial Narrow" panose="020B0606020202030204" pitchFamily="34" charset="0"/>
                          <a:ea typeface="Times New Roman" panose="02020603050405020304" pitchFamily="18" charset="0"/>
                        </a:rPr>
                        <a:t> </a:t>
                      </a:r>
                      <a:endParaRPr lang="fr-FR" sz="18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DD3071E-C974-4236-9690-FA421363C128}" type="slidenum">
              <a:rPr lang="fr-FR" smtClean="0">
                <a:solidFill>
                  <a:prstClr val="black">
                    <a:tint val="75000"/>
                  </a:prstClr>
                </a:solidFill>
              </a:rPr>
              <a:pPr/>
              <a:t>41</a:t>
            </a:fld>
            <a:endParaRPr lang="fr-FR">
              <a:solidFill>
                <a:prstClr val="black">
                  <a:tint val="75000"/>
                </a:prstClr>
              </a:solidFill>
            </a:endParaRPr>
          </a:p>
        </p:txBody>
      </p:sp>
    </p:spTree>
    <p:extLst>
      <p:ext uri="{BB962C8B-B14F-4D97-AF65-F5344CB8AC3E}">
        <p14:creationId xmlns:p14="http://schemas.microsoft.com/office/powerpoint/2010/main" val="621608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rotWithShape="1">
          <a:blip r:embed="rId3"/>
          <a:srcRect l="27874" t="18943" r="7105" b="22030"/>
          <a:stretch/>
        </p:blipFill>
        <p:spPr>
          <a:xfrm>
            <a:off x="1437256" y="624110"/>
            <a:ext cx="10067356" cy="5138233"/>
          </a:xfrm>
          <a:prstGeom prst="rect">
            <a:avLst/>
          </a:prstGeom>
        </p:spPr>
      </p:pic>
      <p:sp>
        <p:nvSpPr>
          <p:cNvPr id="4" name="Espace réservé du numéro de diapositive 3"/>
          <p:cNvSpPr>
            <a:spLocks noGrp="1"/>
          </p:cNvSpPr>
          <p:nvPr>
            <p:ph type="sldNum" sz="quarter" idx="12"/>
          </p:nvPr>
        </p:nvSpPr>
        <p:spPr/>
        <p:txBody>
          <a:bodyPr/>
          <a:lstStyle/>
          <a:p>
            <a:fld id="{003E351A-E8D9-4E45-B713-72F3863605DA}" type="slidenum">
              <a:rPr lang="fr-FR" smtClean="0"/>
              <a:pPr/>
              <a:t>42</a:t>
            </a:fld>
            <a:endParaRPr lang="fr-FR"/>
          </a:p>
        </p:txBody>
      </p:sp>
      <p:sp>
        <p:nvSpPr>
          <p:cNvPr id="3" name="Rectangle 2"/>
          <p:cNvSpPr/>
          <p:nvPr/>
        </p:nvSpPr>
        <p:spPr>
          <a:xfrm>
            <a:off x="1437256" y="5977496"/>
            <a:ext cx="10503731" cy="276999"/>
          </a:xfrm>
          <a:prstGeom prst="rect">
            <a:avLst/>
          </a:prstGeom>
        </p:spPr>
        <p:txBody>
          <a:bodyPr wrap="square">
            <a:spAutoFit/>
          </a:bodyPr>
          <a:lstStyle/>
          <a:p>
            <a:r>
              <a:rPr lang="fr-FR" sz="1200" dirty="0"/>
              <a:t>https://www.anfr.fr/controle-des-frequences/exposition-du-public-aux-ondes/le-das/presentation-du-das/</a:t>
            </a:r>
          </a:p>
        </p:txBody>
      </p:sp>
    </p:spTree>
    <p:extLst>
      <p:ext uri="{BB962C8B-B14F-4D97-AF65-F5344CB8AC3E}">
        <p14:creationId xmlns:p14="http://schemas.microsoft.com/office/powerpoint/2010/main" val="535242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9720" y="428604"/>
            <a:ext cx="8229600" cy="1944216"/>
          </a:xfrm>
        </p:spPr>
        <p:txBody>
          <a:bodyPr>
            <a:normAutofit/>
          </a:bodyPr>
          <a:lstStyle/>
          <a:p>
            <a:r>
              <a:rPr lang="fr-FR" b="1" dirty="0">
                <a:solidFill>
                  <a:schemeClr val="accent6">
                    <a:lumMod val="75000"/>
                  </a:schemeClr>
                </a:solidFill>
              </a:rPr>
              <a:t>Exemple de projet expérimental et numérique : reflux à air ou reflux à eau</a:t>
            </a:r>
          </a:p>
        </p:txBody>
      </p:sp>
      <p:graphicFrame>
        <p:nvGraphicFramePr>
          <p:cNvPr id="7" name="Tableau 6"/>
          <p:cNvGraphicFramePr>
            <a:graphicFrameLocks noGrp="1"/>
          </p:cNvGraphicFramePr>
          <p:nvPr>
            <p:extLst>
              <p:ext uri="{D42A27DB-BD31-4B8C-83A1-F6EECF244321}">
                <p14:modId xmlns:p14="http://schemas.microsoft.com/office/powerpoint/2010/main" val="3019172007"/>
              </p:ext>
            </p:extLst>
          </p:nvPr>
        </p:nvGraphicFramePr>
        <p:xfrm>
          <a:off x="2114735" y="1400712"/>
          <a:ext cx="8568952" cy="5212080"/>
        </p:xfrm>
        <a:graphic>
          <a:graphicData uri="http://schemas.openxmlformats.org/drawingml/2006/table">
            <a:tbl>
              <a:tblPr firstRow="1" firstCol="1" lastRow="1" lastCol="1" bandRow="1" bandCol="1"/>
              <a:tblGrid>
                <a:gridCol w="3605530">
                  <a:extLst>
                    <a:ext uri="{9D8B030D-6E8A-4147-A177-3AD203B41FA5}">
                      <a16:colId xmlns:a16="http://schemas.microsoft.com/office/drawing/2014/main" xmlns="" val="20000"/>
                    </a:ext>
                  </a:extLst>
                </a:gridCol>
                <a:gridCol w="4963422">
                  <a:extLst>
                    <a:ext uri="{9D8B030D-6E8A-4147-A177-3AD203B41FA5}">
                      <a16:colId xmlns:a16="http://schemas.microsoft.com/office/drawing/2014/main" xmlns="" val="20001"/>
                    </a:ext>
                  </a:extLst>
                </a:gridCol>
              </a:tblGrid>
              <a:tr h="5209234">
                <a:tc>
                  <a:txBody>
                    <a:bodyPr/>
                    <a:lstStyle/>
                    <a:p>
                      <a:pPr>
                        <a:spcAft>
                          <a:spcPts val="0"/>
                        </a:spcAft>
                        <a:buFontTx/>
                        <a:buChar char="-"/>
                      </a:pPr>
                      <a:r>
                        <a:rPr lang="fr-FR" sz="1800" dirty="0">
                          <a:solidFill>
                            <a:srgbClr val="000000"/>
                          </a:solidFill>
                          <a:effectLst/>
                          <a:latin typeface="Arial" panose="020B0604020202020204" pitchFamily="34" charset="0"/>
                          <a:ea typeface="Times New Roman" panose="02020603050405020304" pitchFamily="18" charset="0"/>
                        </a:rPr>
                        <a:t>Capteur : Sonde</a:t>
                      </a:r>
                      <a:r>
                        <a:rPr lang="fr-FR" sz="1800" baseline="0" dirty="0">
                          <a:solidFill>
                            <a:srgbClr val="000000"/>
                          </a:solidFill>
                          <a:effectLst/>
                          <a:latin typeface="Arial" panose="020B0604020202020204" pitchFamily="34" charset="0"/>
                          <a:ea typeface="Times New Roman" panose="02020603050405020304" pitchFamily="18" charset="0"/>
                        </a:rPr>
                        <a:t> de Température</a:t>
                      </a:r>
                      <a:endParaRPr lang="fr-FR" sz="18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800" b="1" u="sng" dirty="0">
                          <a:solidFill>
                            <a:srgbClr val="000000"/>
                          </a:solidFill>
                          <a:effectLst/>
                          <a:latin typeface="Arial Narrow" panose="020B0606020202030204" pitchFamily="34" charset="0"/>
                          <a:ea typeface="Times New Roman" panose="02020603050405020304" pitchFamily="18" charset="0"/>
                        </a:rPr>
                        <a:t>Disciplines : SCP</a:t>
                      </a:r>
                      <a:r>
                        <a:rPr lang="fr-FR" sz="1800" b="1" u="sng" baseline="0" dirty="0">
                          <a:solidFill>
                            <a:srgbClr val="000000"/>
                          </a:solidFill>
                          <a:effectLst/>
                          <a:latin typeface="Arial Narrow" panose="020B0606020202030204" pitchFamily="34" charset="0"/>
                          <a:ea typeface="Times New Roman" panose="02020603050405020304" pitchFamily="18" charset="0"/>
                        </a:rPr>
                        <a:t> – SVT-Math</a:t>
                      </a:r>
                      <a:endParaRPr lang="fr-FR" sz="1800" dirty="0">
                        <a:solidFill>
                          <a:srgbClr val="000000"/>
                        </a:solidFill>
                        <a:effectLst/>
                        <a:latin typeface="Arial Narrow" panose="020B0606020202030204" pitchFamily="34" charset="0"/>
                        <a:ea typeface="Times New Roman" panose="02020603050405020304" pitchFamily="18" charset="0"/>
                      </a:endParaRPr>
                    </a:p>
                    <a:p>
                      <a:pPr>
                        <a:spcAft>
                          <a:spcPts val="0"/>
                        </a:spcAft>
                      </a:pPr>
                      <a:endParaRPr lang="fr-FR" sz="1800" dirty="0">
                        <a:solidFill>
                          <a:srgbClr val="000000"/>
                        </a:solidFill>
                        <a:effectLst/>
                        <a:latin typeface="Arial Narrow" panose="020B0606020202030204" pitchFamily="34" charset="0"/>
                        <a:ea typeface="Times New Roman" panose="02020603050405020304" pitchFamily="18" charset="0"/>
                      </a:endParaRPr>
                    </a:p>
                    <a:p>
                      <a:pPr>
                        <a:spcAft>
                          <a:spcPts val="0"/>
                        </a:spcAft>
                        <a:buFont typeface="Wingdings"/>
                        <a:buChar char="à"/>
                      </a:pPr>
                      <a:r>
                        <a:rPr lang="fr-FR" b="1" dirty="0"/>
                        <a:t>Mesurer l’évolution de la température</a:t>
                      </a:r>
                      <a:r>
                        <a:rPr lang="fr-FR" b="1" baseline="0" dirty="0"/>
                        <a:t> au cours de la réaction dans les deux systèmes au pied et au sommet de la colonne du réfrigérant.</a:t>
                      </a:r>
                    </a:p>
                    <a:p>
                      <a:pPr>
                        <a:spcAft>
                          <a:spcPts val="0"/>
                        </a:spcAft>
                        <a:buFont typeface="Wingdings"/>
                        <a:buChar char="à"/>
                      </a:pPr>
                      <a:endParaRPr lang="fr-FR" b="1" baseline="0" dirty="0"/>
                    </a:p>
                    <a:p>
                      <a:pPr>
                        <a:spcAft>
                          <a:spcPts val="0"/>
                        </a:spcAft>
                        <a:buFont typeface="Wingdings"/>
                        <a:buChar char="à"/>
                      </a:pPr>
                      <a:r>
                        <a:rPr lang="fr-FR" b="1" baseline="0" dirty="0"/>
                        <a:t>L’air est-il véritablement chauffé plus vite ?</a:t>
                      </a:r>
                    </a:p>
                    <a:p>
                      <a:pPr>
                        <a:spcAft>
                          <a:spcPts val="0"/>
                        </a:spcAft>
                        <a:buFont typeface="Wingdings"/>
                        <a:buChar char="à"/>
                      </a:pPr>
                      <a:r>
                        <a:rPr lang="fr-FR" b="1" baseline="0" dirty="0"/>
                        <a:t>Vitesse / taux d’accroissement de la température en fonction du temps dans chaque réfrigérant.</a:t>
                      </a:r>
                    </a:p>
                    <a:p>
                      <a:pPr>
                        <a:spcAft>
                          <a:spcPts val="0"/>
                        </a:spcAft>
                        <a:buFont typeface="Wingdings"/>
                        <a:buChar char="à"/>
                      </a:pPr>
                      <a:r>
                        <a:rPr lang="fr-FR" b="1" baseline="0" dirty="0"/>
                        <a:t>Traiter les mesures. </a:t>
                      </a:r>
                      <a:r>
                        <a:rPr lang="fr-FR" b="1" baseline="0" dirty="0" err="1"/>
                        <a:t>Répétabilité</a:t>
                      </a:r>
                      <a:r>
                        <a:rPr lang="fr-FR" b="1" baseline="0" dirty="0"/>
                        <a:t>, incertitude, moyenne, estimation équivalentes kWh / €.</a:t>
                      </a:r>
                    </a:p>
                    <a:p>
                      <a:pPr>
                        <a:spcAft>
                          <a:spcPts val="0"/>
                        </a:spcAft>
                      </a:pPr>
                      <a:endParaRPr lang="fr-FR" sz="1800" b="1" baseline="0" dirty="0">
                        <a:solidFill>
                          <a:srgbClr val="000000"/>
                        </a:solidFill>
                        <a:effectLst/>
                        <a:latin typeface="Arial" panose="020B0604020202020204" pitchFamily="34" charset="0"/>
                        <a:ea typeface="Times New Roman" panose="02020603050405020304" pitchFamily="18" charset="0"/>
                      </a:endParaRPr>
                    </a:p>
                    <a:p>
                      <a:pPr>
                        <a:spcAft>
                          <a:spcPts val="0"/>
                        </a:spcAft>
                        <a:buFont typeface="Wingdings"/>
                        <a:buNone/>
                      </a:pPr>
                      <a:endParaRPr lang="fr-FR" sz="1800" b="1" baseline="0" dirty="0">
                        <a:solidFill>
                          <a:srgbClr val="000000"/>
                        </a:solidFill>
                        <a:effectLst/>
                        <a:latin typeface="Arial" panose="020B0604020202020204" pitchFamily="34" charset="0"/>
                        <a:ea typeface="Times New Roman" panose="02020603050405020304" pitchFamily="18" charset="0"/>
                        <a:sym typeface="Wingdings" pitchFamily="2" charset="2"/>
                      </a:endParaRPr>
                    </a:p>
                    <a:p>
                      <a:pPr>
                        <a:spcAft>
                          <a:spcPts val="0"/>
                        </a:spcAft>
                        <a:buFont typeface="Wingdings"/>
                        <a:buChar char="à"/>
                      </a:pPr>
                      <a:endParaRPr lang="fr-FR" sz="1800" b="1" dirty="0">
                        <a:solidFill>
                          <a:srgbClr val="000000"/>
                        </a:solidFill>
                        <a:effectLst/>
                        <a:latin typeface="Arial" panose="020B0604020202020204" pitchFamily="34" charset="0"/>
                        <a:ea typeface="Times New Roman" panose="02020603050405020304" pitchFamily="18" charset="0"/>
                      </a:endParaRPr>
                    </a:p>
                    <a:p>
                      <a:pPr>
                        <a:spcAft>
                          <a:spcPts val="0"/>
                        </a:spcAft>
                      </a:pPr>
                      <a:r>
                        <a:rPr lang="fr-FR" sz="1800" dirty="0">
                          <a:solidFill>
                            <a:srgbClr val="000000"/>
                          </a:solidFill>
                          <a:effectLst/>
                          <a:latin typeface="Arial Narrow" panose="020B0606020202030204" pitchFamily="34" charset="0"/>
                          <a:ea typeface="Times New Roman" panose="02020603050405020304" pitchFamily="18" charset="0"/>
                        </a:rPr>
                        <a:t> </a:t>
                      </a:r>
                      <a:endParaRPr lang="fr-FR" sz="18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DD3071E-C974-4236-9690-FA421363C128}" type="slidenum">
              <a:rPr lang="fr-FR" smtClean="0">
                <a:solidFill>
                  <a:prstClr val="black">
                    <a:tint val="75000"/>
                  </a:prstClr>
                </a:solidFill>
              </a:rPr>
              <a:pPr/>
              <a:t>43</a:t>
            </a:fld>
            <a:endParaRPr lang="fr-FR">
              <a:solidFill>
                <a:prstClr val="black">
                  <a:tint val="75000"/>
                </a:prstClr>
              </a:solidFill>
            </a:endParaRPr>
          </a:p>
        </p:txBody>
      </p:sp>
      <p:pic>
        <p:nvPicPr>
          <p:cNvPr id="2050" name="Picture 2" descr="C:\Users\Edgar 2012\Documents\extrac3.gif"/>
          <p:cNvPicPr>
            <a:picLocks noChangeAspect="1" noChangeArrowheads="1"/>
          </p:cNvPicPr>
          <p:nvPr/>
        </p:nvPicPr>
        <p:blipFill>
          <a:blip r:embed="rId2" cstate="print"/>
          <a:srcRect/>
          <a:stretch>
            <a:fillRect/>
          </a:stretch>
        </p:blipFill>
        <p:spPr bwMode="auto">
          <a:xfrm>
            <a:off x="2238348" y="3071810"/>
            <a:ext cx="2762250" cy="3086100"/>
          </a:xfrm>
          <a:prstGeom prst="rect">
            <a:avLst/>
          </a:prstGeom>
          <a:noFill/>
        </p:spPr>
      </p:pic>
    </p:spTree>
    <p:extLst>
      <p:ext uri="{BB962C8B-B14F-4D97-AF65-F5344CB8AC3E}">
        <p14:creationId xmlns:p14="http://schemas.microsoft.com/office/powerpoint/2010/main" val="3095192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9720" y="428604"/>
            <a:ext cx="8229600" cy="1944216"/>
          </a:xfrm>
        </p:spPr>
        <p:txBody>
          <a:bodyPr>
            <a:normAutofit/>
          </a:bodyPr>
          <a:lstStyle/>
          <a:p>
            <a:r>
              <a:rPr lang="fr-FR" b="1" dirty="0">
                <a:solidFill>
                  <a:schemeClr val="accent6">
                    <a:lumMod val="75000"/>
                  </a:schemeClr>
                </a:solidFill>
              </a:rPr>
              <a:t>Exemple de projet expérimental et numérique : le mouvement brachistochrone</a:t>
            </a:r>
          </a:p>
        </p:txBody>
      </p:sp>
      <p:graphicFrame>
        <p:nvGraphicFramePr>
          <p:cNvPr id="7" name="Tableau 6"/>
          <p:cNvGraphicFramePr>
            <a:graphicFrameLocks noGrp="1"/>
          </p:cNvGraphicFramePr>
          <p:nvPr>
            <p:extLst>
              <p:ext uri="{D42A27DB-BD31-4B8C-83A1-F6EECF244321}">
                <p14:modId xmlns:p14="http://schemas.microsoft.com/office/powerpoint/2010/main" val="2963210658"/>
              </p:ext>
            </p:extLst>
          </p:nvPr>
        </p:nvGraphicFramePr>
        <p:xfrm>
          <a:off x="1291771" y="1785926"/>
          <a:ext cx="9124709" cy="5209234"/>
        </p:xfrm>
        <a:graphic>
          <a:graphicData uri="http://schemas.openxmlformats.org/drawingml/2006/table">
            <a:tbl>
              <a:tblPr firstRow="1" firstCol="1" lastRow="1" lastCol="1" bandRow="1" bandCol="1"/>
              <a:tblGrid>
                <a:gridCol w="4161287">
                  <a:extLst>
                    <a:ext uri="{9D8B030D-6E8A-4147-A177-3AD203B41FA5}">
                      <a16:colId xmlns:a16="http://schemas.microsoft.com/office/drawing/2014/main" xmlns="" val="20000"/>
                    </a:ext>
                  </a:extLst>
                </a:gridCol>
                <a:gridCol w="4963422">
                  <a:extLst>
                    <a:ext uri="{9D8B030D-6E8A-4147-A177-3AD203B41FA5}">
                      <a16:colId xmlns:a16="http://schemas.microsoft.com/office/drawing/2014/main" xmlns="" val="20001"/>
                    </a:ext>
                  </a:extLst>
                </a:gridCol>
              </a:tblGrid>
              <a:tr h="5209234">
                <a:tc>
                  <a:txBody>
                    <a:bodyPr/>
                    <a:lstStyle/>
                    <a:p>
                      <a:pPr>
                        <a:spcAft>
                          <a:spcPts val="0"/>
                        </a:spcAft>
                        <a:buFontTx/>
                        <a:buChar char="-"/>
                      </a:pPr>
                      <a:r>
                        <a:rPr lang="fr-FR" sz="1800" dirty="0">
                          <a:solidFill>
                            <a:srgbClr val="000000"/>
                          </a:solidFill>
                          <a:effectLst/>
                          <a:latin typeface="Arial" panose="020B0604020202020204" pitchFamily="34" charset="0"/>
                          <a:ea typeface="Times New Roman" panose="02020603050405020304" pitchFamily="18" charset="0"/>
                        </a:rPr>
                        <a:t>Capteur : cellule photodiode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800" b="1" u="sng" dirty="0">
                          <a:solidFill>
                            <a:srgbClr val="000000"/>
                          </a:solidFill>
                          <a:effectLst/>
                          <a:latin typeface="Arial Narrow" panose="020B0606020202030204" pitchFamily="34" charset="0"/>
                          <a:ea typeface="Times New Roman" panose="02020603050405020304" pitchFamily="18" charset="0"/>
                        </a:rPr>
                        <a:t>Disciplines : SCP</a:t>
                      </a:r>
                      <a:r>
                        <a:rPr lang="fr-FR" sz="1800" b="1" u="sng" baseline="0" dirty="0">
                          <a:solidFill>
                            <a:srgbClr val="000000"/>
                          </a:solidFill>
                          <a:effectLst/>
                          <a:latin typeface="Arial Narrow" panose="020B0606020202030204" pitchFamily="34" charset="0"/>
                          <a:ea typeface="Times New Roman" panose="02020603050405020304" pitchFamily="18" charset="0"/>
                        </a:rPr>
                        <a:t> – Math</a:t>
                      </a:r>
                      <a:endParaRPr lang="fr-FR" sz="1800" dirty="0">
                        <a:solidFill>
                          <a:srgbClr val="000000"/>
                        </a:solidFill>
                        <a:effectLst/>
                        <a:latin typeface="Arial Narrow" panose="020B0606020202030204" pitchFamily="34" charset="0"/>
                        <a:ea typeface="Times New Roman" panose="02020603050405020304" pitchFamily="18" charset="0"/>
                      </a:endParaRPr>
                    </a:p>
                    <a:p>
                      <a:pPr>
                        <a:spcAft>
                          <a:spcPts val="0"/>
                        </a:spcAft>
                      </a:pPr>
                      <a:endParaRPr lang="fr-FR" sz="1800" dirty="0">
                        <a:solidFill>
                          <a:srgbClr val="000000"/>
                        </a:solidFill>
                        <a:effectLst/>
                        <a:latin typeface="Arial Narrow" panose="020B0606020202030204" pitchFamily="34" charset="0"/>
                        <a:ea typeface="Times New Roman" panose="02020603050405020304" pitchFamily="18" charset="0"/>
                      </a:endParaRPr>
                    </a:p>
                    <a:p>
                      <a:pPr>
                        <a:spcAft>
                          <a:spcPts val="0"/>
                        </a:spcAft>
                        <a:buFont typeface="Wingdings"/>
                        <a:buChar char="à"/>
                      </a:pPr>
                      <a:r>
                        <a:rPr lang="fr-FR" b="1" dirty="0"/>
                        <a:t>Calculer les distances, les durées et les vitesses sur chaque mouvement,</a:t>
                      </a:r>
                      <a:r>
                        <a:rPr lang="fr-FR" b="1" baseline="0" dirty="0"/>
                        <a:t> voire des accélérations.</a:t>
                      </a:r>
                      <a:endParaRPr lang="fr-FR" b="1" dirty="0"/>
                    </a:p>
                    <a:p>
                      <a:pPr>
                        <a:spcAft>
                          <a:spcPts val="0"/>
                        </a:spcAft>
                        <a:buFont typeface="Wingdings"/>
                        <a:buChar char="à"/>
                      </a:pPr>
                      <a:r>
                        <a:rPr lang="fr-FR" b="1" baseline="0" dirty="0"/>
                        <a:t>Étude des pentes, des formes géométriques des courbes (hyperbole, parabole, droite, cycloïde, etc.) </a:t>
                      </a:r>
                    </a:p>
                    <a:p>
                      <a:pPr>
                        <a:spcAft>
                          <a:spcPts val="0"/>
                        </a:spcAft>
                        <a:buFont typeface="Wingdings"/>
                        <a:buChar char="à"/>
                      </a:pPr>
                      <a:r>
                        <a:rPr lang="fr-FR" b="1" baseline="0" dirty="0"/>
                        <a:t>Étude des mesures.</a:t>
                      </a:r>
                    </a:p>
                    <a:p>
                      <a:pPr>
                        <a:spcAft>
                          <a:spcPts val="0"/>
                        </a:spcAft>
                        <a:buFont typeface="Wingdings"/>
                        <a:buChar char="à"/>
                      </a:pPr>
                      <a:r>
                        <a:rPr lang="fr-FR" b="1" baseline="0" dirty="0" err="1"/>
                        <a:t>Répétabilité</a:t>
                      </a:r>
                      <a:r>
                        <a:rPr lang="fr-FR" b="1" baseline="0" dirty="0"/>
                        <a:t>, incertitude</a:t>
                      </a:r>
                    </a:p>
                    <a:p>
                      <a:pPr>
                        <a:spcAft>
                          <a:spcPts val="0"/>
                        </a:spcAft>
                      </a:pPr>
                      <a:endParaRPr lang="fr-FR" sz="1800" b="1" baseline="0" dirty="0">
                        <a:solidFill>
                          <a:srgbClr val="000000"/>
                        </a:solidFill>
                        <a:effectLst/>
                        <a:latin typeface="Arial" panose="020B0604020202020204" pitchFamily="34" charset="0"/>
                        <a:ea typeface="Times New Roman" panose="02020603050405020304" pitchFamily="18" charset="0"/>
                      </a:endParaRPr>
                    </a:p>
                    <a:p>
                      <a:pPr>
                        <a:spcAft>
                          <a:spcPts val="0"/>
                        </a:spcAft>
                        <a:buFont typeface="Wingdings"/>
                        <a:buNone/>
                      </a:pPr>
                      <a:endParaRPr lang="fr-FR" sz="1800" b="1" baseline="0" dirty="0">
                        <a:solidFill>
                          <a:srgbClr val="000000"/>
                        </a:solidFill>
                        <a:effectLst/>
                        <a:latin typeface="Arial" panose="020B0604020202020204" pitchFamily="34" charset="0"/>
                        <a:ea typeface="Times New Roman" panose="02020603050405020304" pitchFamily="18" charset="0"/>
                        <a:sym typeface="Wingdings" pitchFamily="2" charset="2"/>
                      </a:endParaRPr>
                    </a:p>
                    <a:p>
                      <a:pPr>
                        <a:spcAft>
                          <a:spcPts val="0"/>
                        </a:spcAft>
                        <a:buFont typeface="Wingdings"/>
                        <a:buChar char="à"/>
                      </a:pPr>
                      <a:endParaRPr lang="fr-FR" sz="1800" b="1" dirty="0">
                        <a:solidFill>
                          <a:srgbClr val="000000"/>
                        </a:solidFill>
                        <a:effectLst/>
                        <a:latin typeface="Arial" panose="020B0604020202020204" pitchFamily="34" charset="0"/>
                        <a:ea typeface="Times New Roman" panose="02020603050405020304" pitchFamily="18" charset="0"/>
                      </a:endParaRPr>
                    </a:p>
                    <a:p>
                      <a:pPr>
                        <a:spcAft>
                          <a:spcPts val="0"/>
                        </a:spcAft>
                      </a:pPr>
                      <a:r>
                        <a:rPr lang="fr-FR" sz="1800" dirty="0">
                          <a:solidFill>
                            <a:srgbClr val="000000"/>
                          </a:solidFill>
                          <a:effectLst/>
                          <a:latin typeface="Arial Narrow" panose="020B0606020202030204" pitchFamily="34" charset="0"/>
                          <a:ea typeface="Times New Roman" panose="02020603050405020304" pitchFamily="18" charset="0"/>
                        </a:rPr>
                        <a:t> </a:t>
                      </a:r>
                      <a:endParaRPr lang="fr-FR" sz="18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DD3071E-C974-4236-9690-FA421363C128}" type="slidenum">
              <a:rPr lang="fr-FR" smtClean="0">
                <a:solidFill>
                  <a:prstClr val="black">
                    <a:tint val="75000"/>
                  </a:prstClr>
                </a:solidFill>
              </a:rPr>
              <a:pPr/>
              <a:t>44</a:t>
            </a:fld>
            <a:endParaRPr lang="fr-FR">
              <a:solidFill>
                <a:prstClr val="black">
                  <a:tint val="75000"/>
                </a:prstClr>
              </a:solidFill>
            </a:endParaRPr>
          </a:p>
        </p:txBody>
      </p:sp>
      <p:pic>
        <p:nvPicPr>
          <p:cNvPr id="3074" name="Picture 2" descr="C:\Users\Edgar 2012\Documents\race.gif"/>
          <p:cNvPicPr>
            <a:picLocks noChangeAspect="1" noChangeArrowheads="1" noCrop="1"/>
          </p:cNvPicPr>
          <p:nvPr/>
        </p:nvPicPr>
        <p:blipFill>
          <a:blip r:embed="rId2" cstate="print"/>
          <a:srcRect/>
          <a:stretch>
            <a:fillRect/>
          </a:stretch>
        </p:blipFill>
        <p:spPr bwMode="auto">
          <a:xfrm>
            <a:off x="1311579" y="2973639"/>
            <a:ext cx="4030977" cy="2561350"/>
          </a:xfrm>
          <a:prstGeom prst="rect">
            <a:avLst/>
          </a:prstGeom>
          <a:noFill/>
        </p:spPr>
      </p:pic>
    </p:spTree>
    <p:extLst>
      <p:ext uri="{BB962C8B-B14F-4D97-AF65-F5344CB8AC3E}">
        <p14:creationId xmlns:p14="http://schemas.microsoft.com/office/powerpoint/2010/main" val="3853324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Autres pistes …</a:t>
            </a:r>
          </a:p>
        </p:txBody>
      </p:sp>
      <p:sp>
        <p:nvSpPr>
          <p:cNvPr id="3" name="Espace réservé du contenu 2"/>
          <p:cNvSpPr>
            <a:spLocks noGrp="1"/>
          </p:cNvSpPr>
          <p:nvPr>
            <p:ph idx="1"/>
          </p:nvPr>
        </p:nvSpPr>
        <p:spPr>
          <a:xfrm>
            <a:off x="3503612" y="2221523"/>
            <a:ext cx="4831496" cy="1506415"/>
          </a:xfrm>
        </p:spPr>
        <p:txBody>
          <a:bodyPr>
            <a:normAutofit/>
          </a:bodyPr>
          <a:lstStyle/>
          <a:p>
            <a:r>
              <a:rPr lang="fr-FR" sz="5400" dirty="0">
                <a:hlinkClick r:id="rId2" action="ppaction://hlinkfile"/>
              </a:rPr>
              <a:t>urlz.fr/</a:t>
            </a:r>
            <a:r>
              <a:rPr lang="fr-FR" sz="5400" dirty="0" err="1">
                <a:hlinkClick r:id="rId2" action="ppaction://hlinkfile"/>
              </a:rPr>
              <a:t>aFwt</a:t>
            </a:r>
            <a:endParaRPr lang="fr-FR" sz="5400" dirty="0"/>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pPr/>
              <a:t>45</a:t>
            </a:fld>
            <a:endParaRPr lang="fr-FR"/>
          </a:p>
        </p:txBody>
      </p:sp>
    </p:spTree>
    <p:extLst>
      <p:ext uri="{BB962C8B-B14F-4D97-AF65-F5344CB8AC3E}">
        <p14:creationId xmlns:p14="http://schemas.microsoft.com/office/powerpoint/2010/main" val="3819357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4800" b="1" dirty="0"/>
              <a:t>Épreuves communes de contrôle continu</a:t>
            </a:r>
          </a:p>
        </p:txBody>
      </p:sp>
      <p:sp>
        <p:nvSpPr>
          <p:cNvPr id="6" name="Espace réservé du texte 5"/>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pPr/>
              <a:t>46</a:t>
            </a:fld>
            <a:endParaRPr lang="fr-FR"/>
          </a:p>
        </p:txBody>
      </p:sp>
    </p:spTree>
    <p:extLst>
      <p:ext uri="{BB962C8B-B14F-4D97-AF65-F5344CB8AC3E}">
        <p14:creationId xmlns:p14="http://schemas.microsoft.com/office/powerpoint/2010/main" val="1973022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751840" y="804123"/>
          <a:ext cx="11168410" cy="4959237"/>
        </p:xfrm>
        <a:graphic>
          <a:graphicData uri="http://schemas.openxmlformats.org/drawingml/2006/table">
            <a:tbl>
              <a:tblPr firstRow="1" bandRow="1">
                <a:tableStyleId>{5C22544A-7EE6-4342-B048-85BDC9FD1C3A}</a:tableStyleId>
              </a:tblPr>
              <a:tblGrid>
                <a:gridCol w="840311">
                  <a:extLst>
                    <a:ext uri="{9D8B030D-6E8A-4147-A177-3AD203B41FA5}">
                      <a16:colId xmlns:a16="http://schemas.microsoft.com/office/drawing/2014/main" xmlns="" val="20000"/>
                    </a:ext>
                  </a:extLst>
                </a:gridCol>
                <a:gridCol w="1594801">
                  <a:extLst>
                    <a:ext uri="{9D8B030D-6E8A-4147-A177-3AD203B41FA5}">
                      <a16:colId xmlns:a16="http://schemas.microsoft.com/office/drawing/2014/main" xmlns="" val="20001"/>
                    </a:ext>
                  </a:extLst>
                </a:gridCol>
                <a:gridCol w="2892115">
                  <a:extLst>
                    <a:ext uri="{9D8B030D-6E8A-4147-A177-3AD203B41FA5}">
                      <a16:colId xmlns:a16="http://schemas.microsoft.com/office/drawing/2014/main" xmlns="" val="20002"/>
                    </a:ext>
                  </a:extLst>
                </a:gridCol>
                <a:gridCol w="1439333">
                  <a:extLst>
                    <a:ext uri="{9D8B030D-6E8A-4147-A177-3AD203B41FA5}">
                      <a16:colId xmlns:a16="http://schemas.microsoft.com/office/drawing/2014/main" xmlns="" val="20003"/>
                    </a:ext>
                  </a:extLst>
                </a:gridCol>
                <a:gridCol w="1948329">
                  <a:extLst>
                    <a:ext uri="{9D8B030D-6E8A-4147-A177-3AD203B41FA5}">
                      <a16:colId xmlns:a16="http://schemas.microsoft.com/office/drawing/2014/main" xmlns="" val="20004"/>
                    </a:ext>
                  </a:extLst>
                </a:gridCol>
                <a:gridCol w="2453521">
                  <a:extLst>
                    <a:ext uri="{9D8B030D-6E8A-4147-A177-3AD203B41FA5}">
                      <a16:colId xmlns:a16="http://schemas.microsoft.com/office/drawing/2014/main" xmlns="" val="20005"/>
                    </a:ext>
                  </a:extLst>
                </a:gridCol>
              </a:tblGrid>
              <a:tr h="398870">
                <a:tc gridSpan="3">
                  <a:txBody>
                    <a:bodyPr/>
                    <a:lstStyle/>
                    <a:p>
                      <a:pPr algn="ctr"/>
                      <a:r>
                        <a:rPr lang="fr-FR" dirty="0"/>
                        <a:t>Classe de première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a:p>
                  </a:txBody>
                  <a:tcPr/>
                </a:tc>
                <a:tc gridSpan="3">
                  <a:txBody>
                    <a:bodyPr/>
                    <a:lstStyle/>
                    <a:p>
                      <a:pPr algn="ctr"/>
                      <a:r>
                        <a:rPr lang="fr-FR" dirty="0"/>
                        <a:t>Classe de terminale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a:p>
                  </a:txBody>
                  <a:tcPr/>
                </a:tc>
                <a:extLst>
                  <a:ext uri="{0D108BD9-81ED-4DB2-BD59-A6C34878D82A}">
                    <a16:rowId xmlns:a16="http://schemas.microsoft.com/office/drawing/2014/main" xmlns="" val="10000"/>
                  </a:ext>
                </a:extLst>
              </a:tr>
              <a:tr h="398870">
                <a:tc>
                  <a:txBody>
                    <a:bodyPr/>
                    <a:lstStyle/>
                    <a:p>
                      <a:pPr algn="ctr"/>
                      <a:r>
                        <a:rPr lang="fr-FR" dirty="0"/>
                        <a:t>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492938">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c>
                  <a:txBody>
                    <a:bodyPr/>
                    <a:lstStyle/>
                    <a:p>
                      <a:pPr lvl="0" algn="l"/>
                      <a:r>
                        <a:rPr lang="fr-FR" b="1" dirty="0">
                          <a:solidFill>
                            <a:schemeClr val="accent2">
                              <a:lumMod val="75000"/>
                            </a:schemeClr>
                          </a:solidFill>
                          <a:effectLst>
                            <a:outerShdw blurRad="38100" dist="38100" dir="2700000" algn="tl">
                              <a:srgbClr val="000000">
                                <a:alpha val="43137"/>
                              </a:srgbClr>
                            </a:outerShdw>
                          </a:effectLst>
                        </a:rPr>
                        <a:t>Contrôle continu  </a:t>
                      </a:r>
                      <a:r>
                        <a:rPr lang="fr-FR" sz="1600" dirty="0"/>
                        <a:t>Première série d’épreuves </a:t>
                      </a:r>
                      <a:r>
                        <a:rPr lang="fr-FR" dirty="0"/>
                        <a:t>:</a:t>
                      </a:r>
                    </a:p>
                    <a:p>
                      <a:pPr marL="285750" lvl="0" indent="-285750" algn="l">
                        <a:buFont typeface="Arial" panose="020B0604020202020204" pitchFamily="34" charset="0"/>
                        <a:buChar char="•"/>
                      </a:pPr>
                      <a:r>
                        <a:rPr lang="fr-FR" dirty="0"/>
                        <a:t>HG</a:t>
                      </a:r>
                    </a:p>
                    <a:p>
                      <a:pPr marL="285750" lvl="0" indent="-285750" algn="l">
                        <a:buFont typeface="Arial" panose="020B0604020202020204" pitchFamily="34" charset="0"/>
                        <a:buChar char="•"/>
                      </a:pPr>
                      <a:r>
                        <a:rPr lang="fr-FR" dirty="0"/>
                        <a:t>LV A</a:t>
                      </a:r>
                    </a:p>
                    <a:p>
                      <a:pPr marL="285750" lvl="0" indent="-285750" algn="l">
                        <a:buFont typeface="Arial" panose="020B0604020202020204" pitchFamily="34" charset="0"/>
                        <a:buChar char="•"/>
                      </a:pPr>
                      <a:r>
                        <a:rPr lang="fr-FR" dirty="0"/>
                        <a:t>LV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r>
                        <a:rPr lang="fr-FR" b="1" dirty="0">
                          <a:solidFill>
                            <a:schemeClr val="accent2">
                              <a:lumMod val="75000"/>
                            </a:schemeClr>
                          </a:solidFill>
                          <a:effectLst>
                            <a:outerShdw blurRad="38100" dist="38100" dir="2700000" algn="tl">
                              <a:srgbClr val="000000">
                                <a:alpha val="43137"/>
                              </a:srgbClr>
                            </a:outerShdw>
                          </a:effectLst>
                        </a:rPr>
                        <a:t>Contrôle continu</a:t>
                      </a:r>
                      <a:r>
                        <a:rPr lang="fr-FR" b="1" dirty="0"/>
                        <a:t> </a:t>
                      </a:r>
                    </a:p>
                    <a:p>
                      <a:r>
                        <a:rPr lang="fr-FR" sz="1600" dirty="0"/>
                        <a:t>Seconde série d’épreuves :</a:t>
                      </a:r>
                    </a:p>
                    <a:p>
                      <a:pPr marL="285750" indent="-285750">
                        <a:buFont typeface="Arial" panose="020B0604020202020204" pitchFamily="34" charset="0"/>
                        <a:buChar char="•"/>
                      </a:pPr>
                      <a:r>
                        <a:rPr lang="fr-FR" dirty="0"/>
                        <a:t>HG</a:t>
                      </a:r>
                    </a:p>
                    <a:p>
                      <a:pPr marL="285750" indent="-285750">
                        <a:buFont typeface="Arial" panose="020B0604020202020204" pitchFamily="34" charset="0"/>
                        <a:buChar char="•"/>
                      </a:pPr>
                      <a:r>
                        <a:rPr lang="fr-FR" dirty="0"/>
                        <a:t>LV A</a:t>
                      </a:r>
                    </a:p>
                    <a:p>
                      <a:pPr marL="285750" indent="-285750">
                        <a:buFont typeface="Arial" panose="020B0604020202020204" pitchFamily="34" charset="0"/>
                        <a:buChar char="•"/>
                      </a:pPr>
                      <a:r>
                        <a:rPr lang="fr-FR" dirty="0"/>
                        <a:t>LV B</a:t>
                      </a:r>
                    </a:p>
                    <a:p>
                      <a:pPr marL="285750" indent="-285750">
                        <a:buFont typeface="Arial" panose="020B0604020202020204" pitchFamily="34" charset="0"/>
                        <a:buChar char="•"/>
                      </a:pPr>
                      <a:r>
                        <a:rPr lang="fr-FR" dirty="0"/>
                        <a:t>Spécialité 3</a:t>
                      </a:r>
                    </a:p>
                    <a:p>
                      <a:pPr marL="285750" indent="-285750">
                        <a:buFont typeface="Arial" panose="020B0604020202020204" pitchFamily="34" charset="0"/>
                        <a:buChar char="•"/>
                      </a:pPr>
                      <a:r>
                        <a:rPr lang="fr-FR" sz="2000" b="1" dirty="0">
                          <a:solidFill>
                            <a:srgbClr val="FF0000"/>
                          </a:solidFill>
                        </a:rPr>
                        <a:t>Enseignement scientifique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marL="285750" indent="-285750">
                        <a:buFont typeface="Arial" panose="020B0604020202020204" pitchFamily="34" charset="0"/>
                        <a:buChar char="•"/>
                      </a:pPr>
                      <a:r>
                        <a:rPr lang="fr-FR" dirty="0"/>
                        <a:t>1</a:t>
                      </a:r>
                      <a:r>
                        <a:rPr lang="fr-FR" baseline="30000" dirty="0"/>
                        <a:t>er</a:t>
                      </a:r>
                      <a:r>
                        <a:rPr lang="fr-FR" dirty="0"/>
                        <a:t> CCF 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2</a:t>
                      </a:r>
                      <a:r>
                        <a:rPr lang="fr-FR" baseline="30000" dirty="0"/>
                        <a:t>ème</a:t>
                      </a:r>
                      <a:r>
                        <a:rPr lang="fr-FR" dirty="0"/>
                        <a:t> CCF EPS</a:t>
                      </a:r>
                    </a:p>
                    <a:p>
                      <a:pPr marL="285750" indent="-285750">
                        <a:buFont typeface="Arial" panose="020B0604020202020204" pitchFamily="34" charset="0"/>
                        <a:buChar char="•"/>
                      </a:pP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r>
                        <a:rPr lang="fr-FR" b="1" dirty="0">
                          <a:solidFill>
                            <a:schemeClr val="accent2">
                              <a:lumMod val="75000"/>
                            </a:schemeClr>
                          </a:solidFill>
                          <a:effectLst>
                            <a:outerShdw blurRad="38100" dist="38100" dir="2700000" algn="tl">
                              <a:srgbClr val="000000">
                                <a:alpha val="43137"/>
                              </a:srgbClr>
                            </a:outerShdw>
                          </a:effectLst>
                        </a:rPr>
                        <a:t>Contrôle continu </a:t>
                      </a:r>
                    </a:p>
                    <a:p>
                      <a:r>
                        <a:rPr lang="fr-FR" sz="1600" dirty="0"/>
                        <a:t>Troisième série d’épreuves :</a:t>
                      </a:r>
                    </a:p>
                    <a:p>
                      <a:pPr marL="285750" indent="-285750">
                        <a:buFont typeface="Arial" panose="020B0604020202020204" pitchFamily="34" charset="0"/>
                        <a:buChar char="•"/>
                      </a:pPr>
                      <a:r>
                        <a:rPr lang="fr-FR" dirty="0"/>
                        <a:t>HG</a:t>
                      </a:r>
                    </a:p>
                    <a:p>
                      <a:pPr marL="285750" indent="-285750">
                        <a:buFont typeface="Arial" panose="020B0604020202020204" pitchFamily="34" charset="0"/>
                        <a:buChar char="•"/>
                      </a:pPr>
                      <a:r>
                        <a:rPr lang="fr-FR" dirty="0"/>
                        <a:t>LV A</a:t>
                      </a:r>
                    </a:p>
                    <a:p>
                      <a:pPr marL="285750" indent="-285750">
                        <a:buFont typeface="Arial" panose="020B0604020202020204" pitchFamily="34" charset="0"/>
                        <a:buChar char="•"/>
                      </a:pPr>
                      <a:r>
                        <a:rPr lang="fr-FR" dirty="0"/>
                        <a:t>LV 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1" dirty="0">
                          <a:solidFill>
                            <a:srgbClr val="FF0000"/>
                          </a:solidFill>
                        </a:rPr>
                        <a:t>Enseignement scientifique </a:t>
                      </a:r>
                      <a:endParaRPr lang="fr-FR"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3</a:t>
                      </a:r>
                      <a:r>
                        <a:rPr lang="fr-FR" baseline="30000" dirty="0"/>
                        <a:t>ème</a:t>
                      </a:r>
                      <a:r>
                        <a:rPr lang="fr-FR" dirty="0"/>
                        <a:t> CCF EPS</a:t>
                      </a:r>
                    </a:p>
                    <a:p>
                      <a:pPr marL="285750" indent="-285750">
                        <a:buFont typeface="Arial" panose="020B0604020202020204" pitchFamily="34" charset="0"/>
                        <a:buChar char="•"/>
                      </a:pP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113497">
                <a:tc gridSpan="6">
                  <a:txBody>
                    <a:bodyPr/>
                    <a:lstStyle/>
                    <a:p>
                      <a:pPr algn="ctr"/>
                      <a:r>
                        <a:rPr lang="fr-FR" sz="1800" b="1" dirty="0">
                          <a:solidFill>
                            <a:schemeClr val="accent2">
                              <a:lumMod val="75000"/>
                            </a:schemeClr>
                          </a:solidFill>
                          <a:effectLst/>
                          <a:latin typeface="Helvetica-Bold"/>
                          <a:ea typeface="Calibri" panose="020F0502020204030204" pitchFamily="34" charset="0"/>
                          <a:cs typeface="Helvetica-Bold"/>
                        </a:rPr>
                        <a:t>Un coefficient 10</a:t>
                      </a:r>
                      <a:r>
                        <a:rPr lang="fr-FR" sz="1400" b="1" dirty="0">
                          <a:solidFill>
                            <a:schemeClr val="accent2">
                              <a:lumMod val="75000"/>
                            </a:schemeClr>
                          </a:solidFill>
                          <a:effectLst/>
                          <a:latin typeface="Helvetica-Bold"/>
                          <a:ea typeface="Calibri" panose="020F0502020204030204" pitchFamily="34" charset="0"/>
                          <a:cs typeface="Helvetica-Bold"/>
                        </a:rPr>
                        <a:t> </a:t>
                      </a:r>
                      <a:r>
                        <a:rPr lang="fr-FR" sz="1400" b="1" dirty="0">
                          <a:effectLst/>
                          <a:latin typeface="Helvetica-Bold"/>
                          <a:ea typeface="Calibri" panose="020F0502020204030204" pitchFamily="34" charset="0"/>
                          <a:cs typeface="Helvetica-Bold"/>
                        </a:rPr>
                        <a:t>est affecté à la moyenne de l'évaluation des résultats de l'élève au cours du cycle terminal, attribuée par ses enseignants :</a:t>
                      </a:r>
                      <a:r>
                        <a:rPr lang="fr-FR" sz="2000" b="1" dirty="0">
                          <a:latin typeface="Calibri" panose="020F0502020204030204" pitchFamily="34" charset="0"/>
                          <a:ea typeface="Calibri" panose="020F0502020204030204" pitchFamily="34" charset="0"/>
                          <a:cs typeface="Times New Roman" panose="02020603050405020304" pitchFamily="18" charset="0"/>
                        </a:rPr>
                        <a:t> </a:t>
                      </a:r>
                      <a:r>
                        <a:rPr lang="fr-FR" sz="1200" dirty="0">
                          <a:effectLst/>
                          <a:latin typeface="Helvetica" panose="020B0604020202020204" pitchFamily="34" charset="0"/>
                          <a:ea typeface="Calibri" panose="020F0502020204030204" pitchFamily="34" charset="0"/>
                          <a:cs typeface="Times New Roman" panose="02020603050405020304" pitchFamily="18" charset="0"/>
                        </a:rPr>
                        <a:t>Français, Philosophie, Histoire-géographie, Enseignement moral et civique, Langue vivante A, Langue vivante B, Enseignement scientifique (voie G), mathématiques (voie T)</a:t>
                      </a:r>
                      <a:r>
                        <a:rPr lang="fr-FR" sz="1800" dirty="0">
                          <a:latin typeface="Calibri" panose="020F0502020204030204" pitchFamily="34" charset="0"/>
                          <a:ea typeface="Calibri" panose="020F0502020204030204" pitchFamily="34" charset="0"/>
                          <a:cs typeface="Times New Roman" panose="02020603050405020304" pitchFamily="18" charset="0"/>
                        </a:rPr>
                        <a:t>, </a:t>
                      </a:r>
                      <a:r>
                        <a:rPr lang="fr-FR" sz="1200" dirty="0">
                          <a:effectLst/>
                          <a:latin typeface="Helvetica-Bold"/>
                          <a:ea typeface="Calibri" panose="020F0502020204030204" pitchFamily="34" charset="0"/>
                          <a:cs typeface="Helvetica-Bold"/>
                        </a:rPr>
                        <a:t>Enseignements de spécialité (spé 1, spé 2, spé 3)  + Enseignement optionnel</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5" name="Rectangle 4"/>
          <p:cNvSpPr/>
          <p:nvPr/>
        </p:nvSpPr>
        <p:spPr>
          <a:xfrm>
            <a:off x="581663" y="4596851"/>
            <a:ext cx="11161295" cy="470000"/>
          </a:xfrm>
          <a:prstGeom prst="rect">
            <a:avLst/>
          </a:prstGeom>
        </p:spPr>
        <p:txBody>
          <a:bodyPr wrap="square">
            <a:spAutoFit/>
          </a:bodyPr>
          <a:lstStyle/>
          <a:p>
            <a:pPr>
              <a:lnSpc>
                <a:spcPct val="107000"/>
              </a:lnSpc>
            </a:pPr>
            <a:endParaRPr lang="fr-FR" sz="2400" dirty="0">
              <a:solidFill>
                <a:prstClr val="black"/>
              </a:solidFill>
              <a:ea typeface="Calibri" panose="020F0502020204030204" pitchFamily="34" charset="0"/>
              <a:cs typeface="Times New Roman" panose="02020603050405020304" pitchFamily="18" charset="0"/>
            </a:endParaRPr>
          </a:p>
        </p:txBody>
      </p:sp>
      <p:sp>
        <p:nvSpPr>
          <p:cNvPr id="7" name="Rectangle avec flèche vers le haut 6"/>
          <p:cNvSpPr/>
          <p:nvPr/>
        </p:nvSpPr>
        <p:spPr>
          <a:xfrm rot="1435951">
            <a:off x="4933371" y="5327499"/>
            <a:ext cx="1460023" cy="1290064"/>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i="1" dirty="0">
              <a:solidFill>
                <a:prstClr val="white"/>
              </a:solidFill>
            </a:endParaRPr>
          </a:p>
          <a:p>
            <a:pPr algn="ctr"/>
            <a:r>
              <a:rPr lang="fr-FR" sz="1400" b="1" i="1" dirty="0">
                <a:solidFill>
                  <a:prstClr val="white"/>
                </a:solidFill>
              </a:rPr>
              <a:t>Epreuves anticipées: </a:t>
            </a:r>
            <a:r>
              <a:rPr lang="fr-FR" sz="1400" i="1" dirty="0">
                <a:solidFill>
                  <a:prstClr val="white"/>
                </a:solidFill>
              </a:rPr>
              <a:t>Français écrit et oral (5+5)</a:t>
            </a:r>
          </a:p>
          <a:p>
            <a:pPr algn="ctr"/>
            <a:endParaRPr lang="fr-FR" sz="1600" dirty="0">
              <a:solidFill>
                <a:prstClr val="white"/>
              </a:solidFill>
            </a:endParaRPr>
          </a:p>
        </p:txBody>
      </p:sp>
      <p:sp>
        <p:nvSpPr>
          <p:cNvPr id="11" name="Rectangle 10"/>
          <p:cNvSpPr/>
          <p:nvPr/>
        </p:nvSpPr>
        <p:spPr>
          <a:xfrm>
            <a:off x="1169437" y="393003"/>
            <a:ext cx="10395284" cy="307777"/>
          </a:xfrm>
          <a:prstGeom prst="rect">
            <a:avLst/>
          </a:prstGeom>
          <a:solidFill>
            <a:srgbClr val="0070C0"/>
          </a:solidFill>
          <a:ln w="63500" cap="rnd" cmpd="sng">
            <a:solidFill>
              <a:srgbClr val="0070C0"/>
            </a:solidFill>
          </a:ln>
        </p:spPr>
        <p:txBody>
          <a:bodyPr wrap="square">
            <a:spAutoFit/>
          </a:bodyPr>
          <a:lstStyle/>
          <a:p>
            <a:pPr algn="ctr"/>
            <a:r>
              <a:rPr lang="fr-FR" sz="1400" dirty="0">
                <a:solidFill>
                  <a:prstClr val="white"/>
                </a:solidFill>
                <a:latin typeface="Helvetica" panose="020B0604020202020204" pitchFamily="34" charset="0"/>
                <a:cs typeface="Helvetica" panose="020B0604020202020204" pitchFamily="34" charset="0"/>
              </a:rPr>
              <a:t>Cas d’un élève ayant choisi les spécialités 1, 2 et 3 en première et abandonnant la spécialité 3 en terminale</a:t>
            </a:r>
          </a:p>
        </p:txBody>
      </p:sp>
      <p:sp>
        <p:nvSpPr>
          <p:cNvPr id="8" name="Rectangle avec flèche vers le haut 7"/>
          <p:cNvSpPr/>
          <p:nvPr/>
        </p:nvSpPr>
        <p:spPr>
          <a:xfrm rot="2836759">
            <a:off x="10502446" y="5108865"/>
            <a:ext cx="1223471" cy="1727333"/>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i="1" dirty="0">
                <a:solidFill>
                  <a:prstClr val="white"/>
                </a:solidFill>
                <a:latin typeface="Helvetica" panose="020B0604020202020204" pitchFamily="34" charset="0"/>
                <a:cs typeface="Helvetica" panose="020B0604020202020204" pitchFamily="34" charset="0"/>
              </a:rPr>
              <a:t>Épreuves finales</a:t>
            </a:r>
            <a:r>
              <a:rPr lang="fr-FR" sz="1200" i="1" dirty="0">
                <a:solidFill>
                  <a:prstClr val="white"/>
                </a:solidFill>
                <a:latin typeface="Helvetica" panose="020B0604020202020204" pitchFamily="34" charset="0"/>
                <a:cs typeface="Helvetica" panose="020B0604020202020204" pitchFamily="34" charset="0"/>
              </a:rPr>
              <a:t> </a:t>
            </a:r>
          </a:p>
          <a:p>
            <a:pPr algn="ctr">
              <a:defRPr/>
            </a:pPr>
            <a:r>
              <a:rPr lang="fr-FR" sz="1200" i="1" dirty="0">
                <a:solidFill>
                  <a:prstClr val="white"/>
                </a:solidFill>
                <a:latin typeface="Helvetica" panose="020B0604020202020204" pitchFamily="34" charset="0"/>
                <a:cs typeface="Helvetica" panose="020B0604020202020204" pitchFamily="34" charset="0"/>
              </a:rPr>
              <a:t>Philosophie (8)</a:t>
            </a:r>
          </a:p>
          <a:p>
            <a:pPr algn="ctr">
              <a:defRPr/>
            </a:pPr>
            <a:r>
              <a:rPr lang="fr-FR" sz="1200" i="1" dirty="0">
                <a:solidFill>
                  <a:prstClr val="white"/>
                </a:solidFill>
                <a:latin typeface="Helvetica" panose="020B0604020202020204" pitchFamily="34" charset="0"/>
                <a:cs typeface="Helvetica" panose="020B0604020202020204" pitchFamily="34" charset="0"/>
              </a:rPr>
              <a:t>« grand oral » (10)</a:t>
            </a:r>
          </a:p>
        </p:txBody>
      </p:sp>
      <p:sp>
        <p:nvSpPr>
          <p:cNvPr id="2" name="Légende : flèche vers la droite 1">
            <a:extLst>
              <a:ext uri="{FF2B5EF4-FFF2-40B4-BE49-F238E27FC236}">
                <a16:creationId xmlns:a16="http://schemas.microsoft.com/office/drawing/2014/main" xmlns="" id="{CD4DAA7D-D1CE-47C5-AFA1-51C43E6E56FF}"/>
              </a:ext>
            </a:extLst>
          </p:cNvPr>
          <p:cNvSpPr/>
          <p:nvPr/>
        </p:nvSpPr>
        <p:spPr>
          <a:xfrm>
            <a:off x="541789" y="1952233"/>
            <a:ext cx="1255295" cy="1838960"/>
          </a:xfrm>
          <a:prstGeom prst="rightArrowCallout">
            <a:avLst>
              <a:gd name="adj1" fmla="val 25000"/>
              <a:gd name="adj2" fmla="val 25000"/>
              <a:gd name="adj3" fmla="val 25000"/>
              <a:gd name="adj4" fmla="val 7500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ln w="0"/>
                <a:solidFill>
                  <a:prstClr val="black"/>
                </a:solidFill>
                <a:effectLst>
                  <a:outerShdw blurRad="38100" dist="19050" dir="2700000" algn="tl" rotWithShape="0">
                    <a:prstClr val="black">
                      <a:alpha val="40000"/>
                    </a:prstClr>
                  </a:outerShdw>
                </a:effectLst>
              </a:rPr>
              <a:t>Épreuves communes CC (coefficient 30)</a:t>
            </a:r>
          </a:p>
        </p:txBody>
      </p:sp>
      <p:sp>
        <p:nvSpPr>
          <p:cNvPr id="3" name="Rectangle 2">
            <a:extLst>
              <a:ext uri="{FF2B5EF4-FFF2-40B4-BE49-F238E27FC236}">
                <a16:creationId xmlns:a16="http://schemas.microsoft.com/office/drawing/2014/main" xmlns="" id="{60F15ED1-F61E-499A-AD17-4B35840DA98B}"/>
              </a:ext>
            </a:extLst>
          </p:cNvPr>
          <p:cNvSpPr/>
          <p:nvPr/>
        </p:nvSpPr>
        <p:spPr>
          <a:xfrm>
            <a:off x="751840" y="0"/>
            <a:ext cx="11230480" cy="3679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prstClr val="black"/>
                </a:solidFill>
              </a:rPr>
              <a:t>Contrôle continu et contrôle terminal : l’organisation sur le cycle terminal</a:t>
            </a:r>
          </a:p>
        </p:txBody>
      </p:sp>
      <p:sp>
        <p:nvSpPr>
          <p:cNvPr id="6" name="Espace réservé du numéro de diapositive 5"/>
          <p:cNvSpPr>
            <a:spLocks noGrp="1"/>
          </p:cNvSpPr>
          <p:nvPr>
            <p:ph type="sldNum" sz="quarter" idx="12"/>
          </p:nvPr>
        </p:nvSpPr>
        <p:spPr/>
        <p:txBody>
          <a:bodyPr/>
          <a:lstStyle/>
          <a:p>
            <a:fld id="{332F7683-B1AA-4002-9F29-86CA7798C6F8}" type="slidenum">
              <a:rPr lang="fr-FR" smtClean="0">
                <a:solidFill>
                  <a:prstClr val="black">
                    <a:tint val="75000"/>
                  </a:prstClr>
                </a:solidFill>
              </a:rPr>
              <a:pPr/>
              <a:t>47</a:t>
            </a:fld>
            <a:endParaRPr lang="fr-FR">
              <a:solidFill>
                <a:prstClr val="black">
                  <a:tint val="75000"/>
                </a:prstClr>
              </a:solidFill>
            </a:endParaRPr>
          </a:p>
        </p:txBody>
      </p:sp>
      <p:sp>
        <p:nvSpPr>
          <p:cNvPr id="12" name="Rectangle avec flèche vers le haut 11">
            <a:extLst>
              <a:ext uri="{FF2B5EF4-FFF2-40B4-BE49-F238E27FC236}">
                <a16:creationId xmlns:a16="http://schemas.microsoft.com/office/drawing/2014/main" xmlns="" id="{AE980839-B179-0F45-B899-20A89820A3B1}"/>
              </a:ext>
            </a:extLst>
          </p:cNvPr>
          <p:cNvSpPr/>
          <p:nvPr/>
        </p:nvSpPr>
        <p:spPr>
          <a:xfrm rot="1758765">
            <a:off x="8244628" y="5294425"/>
            <a:ext cx="1266253" cy="1598857"/>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i="1" dirty="0">
                <a:solidFill>
                  <a:prstClr val="white"/>
                </a:solidFill>
                <a:latin typeface="Helvetica" panose="020B0604020202020204" pitchFamily="34" charset="0"/>
                <a:cs typeface="Helvetica" panose="020B0604020202020204" pitchFamily="34" charset="0"/>
              </a:rPr>
              <a:t>Épreuves finales</a:t>
            </a:r>
            <a:r>
              <a:rPr lang="fr-FR" sz="1200" i="1" dirty="0">
                <a:solidFill>
                  <a:prstClr val="white"/>
                </a:solidFill>
                <a:latin typeface="Helvetica" panose="020B0604020202020204" pitchFamily="34" charset="0"/>
                <a:cs typeface="Helvetica" panose="020B0604020202020204" pitchFamily="34" charset="0"/>
              </a:rPr>
              <a:t> </a:t>
            </a:r>
          </a:p>
          <a:p>
            <a:pPr algn="ctr">
              <a:defRPr/>
            </a:pPr>
            <a:r>
              <a:rPr lang="fr-FR" sz="1200" i="1" dirty="0">
                <a:solidFill>
                  <a:prstClr val="white"/>
                </a:solidFill>
                <a:latin typeface="Helvetica" panose="020B0604020202020204" pitchFamily="34" charset="0"/>
                <a:cs typeface="Helvetica" panose="020B0604020202020204" pitchFamily="34" charset="0"/>
              </a:rPr>
              <a:t>Spécialité 1 (16)</a:t>
            </a:r>
          </a:p>
          <a:p>
            <a:pPr algn="ctr">
              <a:defRPr/>
            </a:pPr>
            <a:r>
              <a:rPr lang="fr-FR" sz="1200" i="1" dirty="0">
                <a:solidFill>
                  <a:prstClr val="white"/>
                </a:solidFill>
                <a:latin typeface="Helvetica" panose="020B0604020202020204" pitchFamily="34" charset="0"/>
                <a:cs typeface="Helvetica" panose="020B0604020202020204" pitchFamily="34" charset="0"/>
              </a:rPr>
              <a:t>Spécialité 2 (16)</a:t>
            </a:r>
          </a:p>
        </p:txBody>
      </p:sp>
    </p:spTree>
    <p:extLst>
      <p:ext uri="{BB962C8B-B14F-4D97-AF65-F5344CB8AC3E}">
        <p14:creationId xmlns:p14="http://schemas.microsoft.com/office/powerpoint/2010/main" val="2394030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767801" y="147337"/>
            <a:ext cx="10258883" cy="1280890"/>
          </a:xfrm>
        </p:spPr>
        <p:txBody>
          <a:bodyPr>
            <a:normAutofit/>
          </a:bodyPr>
          <a:lstStyle/>
          <a:p>
            <a:r>
              <a:rPr lang="fr-FR" dirty="0"/>
              <a:t>Organisation des épreuves en établissements </a:t>
            </a:r>
          </a:p>
        </p:txBody>
      </p:sp>
      <p:sp>
        <p:nvSpPr>
          <p:cNvPr id="4" name="Espace réservé du contenu 3"/>
          <p:cNvSpPr>
            <a:spLocks noGrp="1"/>
          </p:cNvSpPr>
          <p:nvPr>
            <p:ph idx="1"/>
          </p:nvPr>
        </p:nvSpPr>
        <p:spPr>
          <a:xfrm>
            <a:off x="1969280" y="1152907"/>
            <a:ext cx="10057404" cy="3777622"/>
          </a:xfrm>
        </p:spPr>
        <p:txBody>
          <a:bodyPr>
            <a:noAutofit/>
          </a:bodyPr>
          <a:lstStyle/>
          <a:p>
            <a:pPr indent="-368300">
              <a:buClr>
                <a:srgbClr val="000000"/>
              </a:buClr>
              <a:buSzPts val="2200"/>
            </a:pPr>
            <a:r>
              <a:rPr lang="fr-FR" sz="2400" b="1" dirty="0">
                <a:solidFill>
                  <a:srgbClr val="42A2C8"/>
                </a:solidFill>
                <a:latin typeface="+mj-lt"/>
              </a:rPr>
              <a:t>Choix des sujets </a:t>
            </a:r>
            <a:r>
              <a:rPr lang="fr-FR" sz="2400" dirty="0">
                <a:solidFill>
                  <a:srgbClr val="000000"/>
                </a:solidFill>
                <a:latin typeface="+mj-lt"/>
              </a:rPr>
              <a:t>par les enseignants de l’établissement parmi les  sujets d’une banque nationale (BNS) accessible en ligne (vague 1 : 1/12/2019)</a:t>
            </a:r>
          </a:p>
          <a:p>
            <a:pPr lvl="0">
              <a:lnSpc>
                <a:spcPct val="115000"/>
              </a:lnSpc>
              <a:spcBef>
                <a:spcPts val="0"/>
              </a:spcBef>
              <a:buFontTx/>
              <a:buChar char="-"/>
            </a:pPr>
            <a:r>
              <a:rPr lang="fr-FR" sz="2400" b="1" dirty="0">
                <a:solidFill>
                  <a:srgbClr val="42A2C8"/>
                </a:solidFill>
                <a:latin typeface="+mj-lt"/>
                <a:ea typeface="Roboto"/>
                <a:cs typeface="Roboto"/>
                <a:sym typeface="Roboto"/>
              </a:rPr>
              <a:t>Corrections</a:t>
            </a:r>
            <a:r>
              <a:rPr lang="fr-FR" sz="2400" dirty="0">
                <a:solidFill>
                  <a:srgbClr val="42A2C8"/>
                </a:solidFill>
                <a:latin typeface="+mj-lt"/>
                <a:ea typeface="Roboto"/>
                <a:cs typeface="Roboto"/>
                <a:sym typeface="Roboto"/>
              </a:rPr>
              <a:t> </a:t>
            </a:r>
            <a:r>
              <a:rPr lang="fr-FR" sz="2400" dirty="0">
                <a:solidFill>
                  <a:srgbClr val="434343"/>
                </a:solidFill>
                <a:latin typeface="+mj-lt"/>
                <a:ea typeface="Roboto"/>
                <a:cs typeface="Roboto"/>
                <a:sym typeface="Roboto"/>
              </a:rPr>
              <a:t>par les enseignants impliqués dans cet enseignement mais pas leurs propres élèves (le chef d’établissement organise cette répartition). </a:t>
            </a:r>
          </a:p>
          <a:p>
            <a:pPr lvl="0">
              <a:lnSpc>
                <a:spcPct val="115000"/>
              </a:lnSpc>
              <a:spcBef>
                <a:spcPts val="0"/>
              </a:spcBef>
              <a:buFontTx/>
              <a:buChar char="-"/>
            </a:pPr>
            <a:r>
              <a:rPr lang="fr-FR" sz="2400" b="1" dirty="0">
                <a:solidFill>
                  <a:srgbClr val="42A2C8"/>
                </a:solidFill>
                <a:latin typeface="+mj-lt"/>
                <a:ea typeface="Roboto"/>
                <a:cs typeface="Roboto"/>
                <a:sym typeface="Roboto"/>
              </a:rPr>
              <a:t>Une harmonisation </a:t>
            </a:r>
            <a:r>
              <a:rPr lang="fr-FR" sz="2400" dirty="0">
                <a:solidFill>
                  <a:srgbClr val="434343"/>
                </a:solidFill>
                <a:latin typeface="+mj-lt"/>
                <a:ea typeface="Roboto"/>
                <a:cs typeface="Roboto"/>
                <a:sym typeface="Roboto"/>
              </a:rPr>
              <a:t>dans les établissements avant une harmonisation académique.</a:t>
            </a:r>
            <a:endParaRPr lang="fr-FR" sz="2400" dirty="0">
              <a:latin typeface="+mj-lt"/>
            </a:endParaRPr>
          </a:p>
        </p:txBody>
      </p:sp>
      <p:sp>
        <p:nvSpPr>
          <p:cNvPr id="2" name="Espace réservé du numéro de diapositive 1"/>
          <p:cNvSpPr>
            <a:spLocks noGrp="1"/>
          </p:cNvSpPr>
          <p:nvPr>
            <p:ph type="sldNum" sz="quarter" idx="12"/>
          </p:nvPr>
        </p:nvSpPr>
        <p:spPr/>
        <p:txBody>
          <a:bodyPr/>
          <a:lstStyle/>
          <a:p>
            <a:fld id="{003E351A-E8D9-4E45-B713-72F3863605DA}" type="slidenum">
              <a:rPr lang="fr-FR" smtClean="0"/>
              <a:t>48</a:t>
            </a:fld>
            <a:endParaRPr lang="fr-FR"/>
          </a:p>
        </p:txBody>
      </p:sp>
    </p:spTree>
    <p:extLst>
      <p:ext uri="{BB962C8B-B14F-4D97-AF65-F5344CB8AC3E}">
        <p14:creationId xmlns:p14="http://schemas.microsoft.com/office/powerpoint/2010/main" val="1888188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Structure de l’épreuve d’E3C</a:t>
            </a:r>
          </a:p>
        </p:txBody>
      </p:sp>
      <p:sp>
        <p:nvSpPr>
          <p:cNvPr id="4" name="Espace réservé du contenu 3"/>
          <p:cNvSpPr>
            <a:spLocks noGrp="1"/>
          </p:cNvSpPr>
          <p:nvPr>
            <p:ph idx="1"/>
          </p:nvPr>
        </p:nvSpPr>
        <p:spPr>
          <a:xfrm>
            <a:off x="1193369" y="1611825"/>
            <a:ext cx="10802319" cy="5067944"/>
          </a:xfrm>
        </p:spPr>
        <p:txBody>
          <a:bodyPr>
            <a:normAutofit/>
          </a:bodyPr>
          <a:lstStyle/>
          <a:p>
            <a:pPr marL="0" lvl="0" indent="0">
              <a:spcBef>
                <a:spcPts val="0"/>
              </a:spcBef>
              <a:buNone/>
            </a:pPr>
            <a:r>
              <a:rPr lang="fr-FR" dirty="0">
                <a:latin typeface="Roboto"/>
                <a:ea typeface="Roboto"/>
              </a:rPr>
              <a:t>.</a:t>
            </a:r>
          </a:p>
          <a:p>
            <a:pPr marL="457200" lvl="0" indent="-368300" defTabSz="914400">
              <a:spcBef>
                <a:spcPts val="0"/>
              </a:spcBef>
              <a:spcAft>
                <a:spcPts val="1200"/>
              </a:spcAft>
              <a:buClr>
                <a:srgbClr val="000000"/>
              </a:buClr>
              <a:buSzPts val="2200"/>
              <a:buFont typeface="Roboto"/>
              <a:buChar char="●"/>
            </a:pPr>
            <a:r>
              <a:rPr lang="fr-FR" sz="2400" kern="0" dirty="0">
                <a:solidFill>
                  <a:srgbClr val="000000"/>
                </a:solidFill>
                <a:latin typeface="+mj-lt"/>
                <a:cs typeface="Arial" panose="020B0604020202020204" pitchFamily="34" charset="0"/>
                <a:sym typeface="Roboto"/>
              </a:rPr>
              <a:t>2 exercices (d’une heure) par sujet</a:t>
            </a:r>
          </a:p>
          <a:p>
            <a:pPr marL="457200" lvl="0" indent="-368300" defTabSz="914400">
              <a:spcBef>
                <a:spcPts val="0"/>
              </a:spcBef>
              <a:spcAft>
                <a:spcPts val="1200"/>
              </a:spcAft>
              <a:buClr>
                <a:srgbClr val="000000"/>
              </a:buClr>
              <a:buSzPts val="2200"/>
              <a:buFont typeface="Roboto"/>
              <a:buChar char="●"/>
            </a:pPr>
            <a:r>
              <a:rPr lang="fr-FR" sz="2400" kern="0" dirty="0">
                <a:solidFill>
                  <a:srgbClr val="000000"/>
                </a:solidFill>
                <a:latin typeface="+mj-lt"/>
                <a:cs typeface="Arial" panose="020B0604020202020204" pitchFamily="34" charset="0"/>
                <a:sym typeface="Roboto"/>
              </a:rPr>
              <a:t>Chaque exercice est interdisciplinaire (au moins deux disciplines par exercice)</a:t>
            </a:r>
          </a:p>
          <a:p>
            <a:pPr marL="457200" lvl="0" indent="-368300" defTabSz="914400">
              <a:spcBef>
                <a:spcPts val="0"/>
              </a:spcBef>
              <a:spcAft>
                <a:spcPts val="1200"/>
              </a:spcAft>
              <a:buClr>
                <a:srgbClr val="000000"/>
              </a:buClr>
              <a:buSzPts val="2200"/>
              <a:buFont typeface="Roboto"/>
              <a:buChar char="●"/>
            </a:pPr>
            <a:r>
              <a:rPr lang="fr-FR" sz="2400" kern="0" dirty="0">
                <a:solidFill>
                  <a:srgbClr val="000000"/>
                </a:solidFill>
                <a:latin typeface="+mj-lt"/>
                <a:cs typeface="Arial" panose="020B0604020202020204" pitchFamily="34" charset="0"/>
                <a:sym typeface="Roboto"/>
              </a:rPr>
              <a:t>Chaque exercice porte sur un ou plusieurs thèmes du programme</a:t>
            </a:r>
          </a:p>
          <a:p>
            <a:pPr marL="457200" lvl="0" indent="-368300" defTabSz="914400">
              <a:spcBef>
                <a:spcPts val="0"/>
              </a:spcBef>
              <a:spcAft>
                <a:spcPts val="1200"/>
              </a:spcAft>
              <a:buClr>
                <a:srgbClr val="000000"/>
              </a:buClr>
              <a:buSzPts val="2200"/>
              <a:buFont typeface="Roboto"/>
              <a:buChar char="●"/>
            </a:pPr>
            <a:r>
              <a:rPr lang="fr-FR" sz="2400" kern="0" dirty="0">
                <a:solidFill>
                  <a:srgbClr val="000000"/>
                </a:solidFill>
                <a:latin typeface="+mj-lt"/>
                <a:cs typeface="Arial" panose="020B0604020202020204" pitchFamily="34" charset="0"/>
                <a:sym typeface="Roboto"/>
              </a:rPr>
              <a:t>En classe de première, l’épreuve porte sur l’ensemble du programme de première (sauf projet expérimental)</a:t>
            </a:r>
          </a:p>
          <a:p>
            <a:pPr marL="88900" lvl="0" indent="0" defTabSz="914400">
              <a:spcBef>
                <a:spcPts val="0"/>
              </a:spcBef>
              <a:spcAft>
                <a:spcPts val="1200"/>
              </a:spcAft>
              <a:buClr>
                <a:srgbClr val="000000"/>
              </a:buClr>
              <a:buSzPts val="2200"/>
              <a:buNone/>
            </a:pPr>
            <a:endParaRPr lang="fr-FR" sz="2400" kern="0" dirty="0">
              <a:solidFill>
                <a:srgbClr val="000000"/>
              </a:solidFill>
              <a:latin typeface="+mj-lt"/>
              <a:cs typeface="Arial" panose="020B0604020202020204" pitchFamily="34" charset="0"/>
              <a:sym typeface="Roboto"/>
            </a:endParaRPr>
          </a:p>
        </p:txBody>
      </p:sp>
      <p:sp>
        <p:nvSpPr>
          <p:cNvPr id="2" name="Espace réservé du numéro de diapositive 1"/>
          <p:cNvSpPr>
            <a:spLocks noGrp="1"/>
          </p:cNvSpPr>
          <p:nvPr>
            <p:ph type="sldNum" sz="quarter" idx="12"/>
          </p:nvPr>
        </p:nvSpPr>
        <p:spPr/>
        <p:txBody>
          <a:bodyPr/>
          <a:lstStyle/>
          <a:p>
            <a:fld id="{003E351A-E8D9-4E45-B713-72F3863605DA}" type="slidenum">
              <a:rPr lang="fr-FR" smtClean="0"/>
              <a:t>49</a:t>
            </a:fld>
            <a:endParaRPr lang="fr-FR"/>
          </a:p>
        </p:txBody>
      </p:sp>
    </p:spTree>
    <p:extLst>
      <p:ext uri="{BB962C8B-B14F-4D97-AF65-F5344CB8AC3E}">
        <p14:creationId xmlns:p14="http://schemas.microsoft.com/office/powerpoint/2010/main" val="310526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8878" y="147337"/>
            <a:ext cx="10423828" cy="1280890"/>
          </a:xfrm>
        </p:spPr>
        <p:txBody>
          <a:bodyPr/>
          <a:lstStyle/>
          <a:p>
            <a:r>
              <a:rPr lang="fr-FR" dirty="0"/>
              <a:t>Pourcentages de professeurs ayant assisté à la J1</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955425945"/>
              </p:ext>
            </p:extLst>
          </p:nvPr>
        </p:nvGraphicFramePr>
        <p:xfrm>
          <a:off x="3872752" y="1163950"/>
          <a:ext cx="6866965" cy="5694050"/>
        </p:xfrm>
        <a:graphic>
          <a:graphicData uri="http://schemas.openxmlformats.org/drawingml/2006/table">
            <a:tbl>
              <a:tblPr>
                <a:tableStyleId>{5C22544A-7EE6-4342-B048-85BDC9FD1C3A}</a:tableStyleId>
              </a:tblPr>
              <a:tblGrid>
                <a:gridCol w="4339248">
                  <a:extLst>
                    <a:ext uri="{9D8B030D-6E8A-4147-A177-3AD203B41FA5}">
                      <a16:colId xmlns:a16="http://schemas.microsoft.com/office/drawing/2014/main" xmlns="" val="20000"/>
                    </a:ext>
                  </a:extLst>
                </a:gridCol>
                <a:gridCol w="2527717">
                  <a:extLst>
                    <a:ext uri="{9D8B030D-6E8A-4147-A177-3AD203B41FA5}">
                      <a16:colId xmlns:a16="http://schemas.microsoft.com/office/drawing/2014/main" xmlns="" val="20001"/>
                    </a:ext>
                  </a:extLst>
                </a:gridCol>
              </a:tblGrid>
              <a:tr h="398895">
                <a:tc>
                  <a:txBody>
                    <a:bodyPr/>
                    <a:lstStyle/>
                    <a:p>
                      <a:pPr algn="l" fontAlgn="b"/>
                      <a:endParaRPr lang="fr-FR"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3200" u="none" strike="noStrike">
                          <a:effectLst/>
                        </a:rPr>
                        <a:t>%</a:t>
                      </a:r>
                      <a:endParaRPr lang="fr-FR" sz="3200" b="0" i="0" u="none" strike="noStrike">
                        <a:solidFill>
                          <a:srgbClr val="2F75B5"/>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0"/>
                  </a:ext>
                </a:extLst>
              </a:tr>
              <a:tr h="398895">
                <a:tc>
                  <a:txBody>
                    <a:bodyPr/>
                    <a:lstStyle/>
                    <a:p>
                      <a:pPr algn="l" fontAlgn="b"/>
                      <a:r>
                        <a:rPr lang="fr-FR" sz="3200" u="none" strike="noStrike">
                          <a:effectLst/>
                        </a:rPr>
                        <a:t>Schumann Metz</a:t>
                      </a:r>
                      <a:endParaRPr lang="fr-FR"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3200" u="none" strike="noStrike">
                          <a:effectLst/>
                        </a:rPr>
                        <a:t>39,1</a:t>
                      </a:r>
                      <a:endParaRPr lang="fr-FR" sz="3200" b="0" i="0" u="none" strike="noStrike">
                        <a:solidFill>
                          <a:srgbClr val="2F75B5"/>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r h="722000">
                <a:tc>
                  <a:txBody>
                    <a:bodyPr/>
                    <a:lstStyle/>
                    <a:p>
                      <a:pPr algn="l" fontAlgn="b"/>
                      <a:r>
                        <a:rPr lang="fr-FR" sz="3200" u="none" strike="noStrike">
                          <a:effectLst/>
                        </a:rPr>
                        <a:t>H.Boucher Thionville</a:t>
                      </a:r>
                      <a:endParaRPr lang="fr-FR"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3200" u="none" strike="noStrike">
                          <a:effectLst/>
                        </a:rPr>
                        <a:t>45,0</a:t>
                      </a:r>
                      <a:endParaRPr lang="fr-FR" sz="3200" b="0" i="0" u="none" strike="noStrike">
                        <a:solidFill>
                          <a:srgbClr val="2F75B5"/>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r h="398895">
                <a:tc>
                  <a:txBody>
                    <a:bodyPr/>
                    <a:lstStyle/>
                    <a:p>
                      <a:pPr algn="l" fontAlgn="b"/>
                      <a:r>
                        <a:rPr lang="fr-FR" sz="3200" u="none" strike="noStrike">
                          <a:effectLst/>
                        </a:rPr>
                        <a:t>Remiremont</a:t>
                      </a:r>
                      <a:endParaRPr lang="fr-FR"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3200" u="none" strike="noStrike">
                          <a:effectLst/>
                        </a:rPr>
                        <a:t>40,0</a:t>
                      </a:r>
                      <a:endParaRPr lang="fr-FR" sz="3200" b="0" i="0" u="none" strike="noStrike">
                        <a:solidFill>
                          <a:srgbClr val="2F75B5"/>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3"/>
                  </a:ext>
                </a:extLst>
              </a:tr>
              <a:tr h="398895">
                <a:tc>
                  <a:txBody>
                    <a:bodyPr/>
                    <a:lstStyle/>
                    <a:p>
                      <a:pPr algn="l" fontAlgn="b"/>
                      <a:r>
                        <a:rPr lang="fr-FR" sz="3200" u="none" strike="noStrike">
                          <a:effectLst/>
                        </a:rPr>
                        <a:t>Rombas</a:t>
                      </a:r>
                      <a:endParaRPr lang="fr-FR"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3200" u="none" strike="noStrike">
                          <a:effectLst/>
                        </a:rPr>
                        <a:t>50,0</a:t>
                      </a:r>
                      <a:endParaRPr lang="fr-FR" sz="3200" b="0" i="0" u="none" strike="noStrike">
                        <a:solidFill>
                          <a:srgbClr val="2F75B5"/>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4"/>
                  </a:ext>
                </a:extLst>
              </a:tr>
              <a:tr h="398895">
                <a:tc>
                  <a:txBody>
                    <a:bodyPr/>
                    <a:lstStyle/>
                    <a:p>
                      <a:pPr algn="l" fontAlgn="b"/>
                      <a:r>
                        <a:rPr lang="fr-FR" sz="3200" u="none" strike="noStrike">
                          <a:effectLst/>
                        </a:rPr>
                        <a:t>Epinal</a:t>
                      </a:r>
                      <a:endParaRPr lang="fr-FR"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3200" u="none" strike="noStrike">
                          <a:effectLst/>
                        </a:rPr>
                        <a:t>40,0</a:t>
                      </a:r>
                      <a:endParaRPr lang="fr-FR" sz="3200" b="0" i="0" u="none" strike="noStrike">
                        <a:solidFill>
                          <a:srgbClr val="2F75B5"/>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5"/>
                  </a:ext>
                </a:extLst>
              </a:tr>
              <a:tr h="398895">
                <a:tc>
                  <a:txBody>
                    <a:bodyPr/>
                    <a:lstStyle/>
                    <a:p>
                      <a:pPr algn="l" fontAlgn="b"/>
                      <a:r>
                        <a:rPr lang="fr-FR" sz="3200" u="none" strike="noStrike">
                          <a:effectLst/>
                        </a:rPr>
                        <a:t>Tomblaine 17/10</a:t>
                      </a:r>
                      <a:endParaRPr lang="fr-FR"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3200" u="none" strike="noStrike">
                          <a:effectLst/>
                        </a:rPr>
                        <a:t>41,7</a:t>
                      </a:r>
                      <a:endParaRPr lang="fr-FR" sz="3200" b="0" i="0" u="none" strike="noStrike">
                        <a:solidFill>
                          <a:srgbClr val="2F75B5"/>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6"/>
                  </a:ext>
                </a:extLst>
              </a:tr>
              <a:tr h="398895">
                <a:tc>
                  <a:txBody>
                    <a:bodyPr/>
                    <a:lstStyle/>
                    <a:p>
                      <a:pPr algn="l" fontAlgn="b"/>
                      <a:r>
                        <a:rPr lang="fr-FR" sz="3200" u="none" strike="noStrike">
                          <a:effectLst/>
                        </a:rPr>
                        <a:t>Sarreguemines</a:t>
                      </a:r>
                      <a:endParaRPr lang="fr-FR"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3200" u="none" strike="noStrike">
                          <a:effectLst/>
                        </a:rPr>
                        <a:t>52,2</a:t>
                      </a:r>
                      <a:endParaRPr lang="fr-FR" sz="3200" b="0" i="0" u="none" strike="noStrike">
                        <a:solidFill>
                          <a:srgbClr val="2F75B5"/>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7"/>
                  </a:ext>
                </a:extLst>
              </a:tr>
              <a:tr h="398895">
                <a:tc>
                  <a:txBody>
                    <a:bodyPr/>
                    <a:lstStyle/>
                    <a:p>
                      <a:pPr algn="l" fontAlgn="b"/>
                      <a:r>
                        <a:rPr lang="fr-FR" sz="3200" u="none" strike="noStrike">
                          <a:effectLst/>
                        </a:rPr>
                        <a:t>Tomblaine 18/10</a:t>
                      </a:r>
                      <a:endParaRPr lang="fr-FR"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3200" u="none" strike="noStrike">
                          <a:effectLst/>
                        </a:rPr>
                        <a:t>69,2</a:t>
                      </a:r>
                      <a:endParaRPr lang="fr-FR" sz="3200" b="0" i="0" u="none" strike="noStrike">
                        <a:solidFill>
                          <a:srgbClr val="2F75B5"/>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8"/>
                  </a:ext>
                </a:extLst>
              </a:tr>
              <a:tr h="398895">
                <a:tc>
                  <a:txBody>
                    <a:bodyPr/>
                    <a:lstStyle/>
                    <a:p>
                      <a:pPr algn="l" fontAlgn="b"/>
                      <a:r>
                        <a:rPr lang="fr-FR" sz="3200" u="none" strike="noStrike">
                          <a:effectLst/>
                        </a:rPr>
                        <a:t>Forbach</a:t>
                      </a:r>
                      <a:endParaRPr lang="fr-FR"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3200" u="none" strike="noStrike">
                          <a:effectLst/>
                        </a:rPr>
                        <a:t>40,0</a:t>
                      </a:r>
                      <a:endParaRPr lang="fr-FR" sz="3200" b="0" i="0" u="none" strike="noStrike">
                        <a:solidFill>
                          <a:srgbClr val="2F75B5"/>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9"/>
                  </a:ext>
                </a:extLst>
              </a:tr>
              <a:tr h="398895">
                <a:tc>
                  <a:txBody>
                    <a:bodyPr/>
                    <a:lstStyle/>
                    <a:p>
                      <a:pPr algn="l" fontAlgn="b"/>
                      <a:r>
                        <a:rPr lang="fr-FR" sz="3200" u="none" strike="noStrike">
                          <a:effectLst/>
                        </a:rPr>
                        <a:t>Verdun</a:t>
                      </a:r>
                      <a:endParaRPr lang="fr-FR"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3200" u="none" strike="noStrike" dirty="0">
                          <a:effectLst/>
                        </a:rPr>
                        <a:t>22,2</a:t>
                      </a:r>
                      <a:endParaRPr lang="fr-FR" sz="3200" b="0" i="0" u="none" strike="noStrike" dirty="0">
                        <a:solidFill>
                          <a:srgbClr val="2F75B5"/>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0"/>
                  </a:ext>
                </a:extLst>
              </a:tr>
            </a:tbl>
          </a:graphicData>
        </a:graphic>
      </p:graphicFrame>
      <p:sp>
        <p:nvSpPr>
          <p:cNvPr id="4" name="Espace réservé du numéro de diapositive 3"/>
          <p:cNvSpPr>
            <a:spLocks noGrp="1"/>
          </p:cNvSpPr>
          <p:nvPr>
            <p:ph type="sldNum" sz="quarter" idx="12"/>
          </p:nvPr>
        </p:nvSpPr>
        <p:spPr/>
        <p:txBody>
          <a:bodyPr/>
          <a:lstStyle/>
          <a:p>
            <a:fld id="{003E351A-E8D9-4E45-B713-72F3863605DA}" type="slidenum">
              <a:rPr lang="fr-FR" smtClean="0"/>
              <a:pPr/>
              <a:t>5</a:t>
            </a:fld>
            <a:endParaRPr lang="fr-FR"/>
          </a:p>
        </p:txBody>
      </p:sp>
    </p:spTree>
    <p:extLst>
      <p:ext uri="{BB962C8B-B14F-4D97-AF65-F5344CB8AC3E}">
        <p14:creationId xmlns:p14="http://schemas.microsoft.com/office/powerpoint/2010/main" val="23891586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656405" y="-96723"/>
            <a:ext cx="11217348" cy="1280890"/>
          </a:xfrm>
        </p:spPr>
        <p:txBody>
          <a:bodyPr>
            <a:normAutofit/>
          </a:bodyPr>
          <a:lstStyle/>
          <a:p>
            <a:r>
              <a:rPr lang="fr-FR" dirty="0"/>
              <a:t>Des épreuves en contrôle continu pour le bac </a:t>
            </a:r>
            <a:br>
              <a:rPr lang="fr-FR" dirty="0"/>
            </a:br>
            <a:endParaRPr lang="fr-FR" dirty="0"/>
          </a:p>
        </p:txBody>
      </p:sp>
      <p:sp>
        <p:nvSpPr>
          <p:cNvPr id="2" name="Espace réservé du numéro de diapositive 1"/>
          <p:cNvSpPr>
            <a:spLocks noGrp="1"/>
          </p:cNvSpPr>
          <p:nvPr>
            <p:ph type="sldNum" sz="quarter" idx="12"/>
          </p:nvPr>
        </p:nvSpPr>
        <p:spPr/>
        <p:txBody>
          <a:bodyPr/>
          <a:lstStyle/>
          <a:p>
            <a:fld id="{003E351A-E8D9-4E45-B713-72F3863605DA}" type="slidenum">
              <a:rPr lang="fr-FR" smtClean="0"/>
              <a:t>50</a:t>
            </a:fld>
            <a:endParaRPr lang="fr-FR"/>
          </a:p>
        </p:txBody>
      </p:sp>
      <p:graphicFrame>
        <p:nvGraphicFramePr>
          <p:cNvPr id="4" name="Diagramme 3"/>
          <p:cNvGraphicFramePr/>
          <p:nvPr>
            <p:extLst>
              <p:ext uri="{D42A27DB-BD31-4B8C-83A1-F6EECF244321}">
                <p14:modId xmlns:p14="http://schemas.microsoft.com/office/powerpoint/2010/main" val="3395444779"/>
              </p:ext>
            </p:extLst>
          </p:nvPr>
        </p:nvGraphicFramePr>
        <p:xfrm>
          <a:off x="656405" y="787782"/>
          <a:ext cx="11217348" cy="4213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311579" y="5383327"/>
            <a:ext cx="10562174" cy="1477328"/>
          </a:xfrm>
          <a:prstGeom prst="rect">
            <a:avLst/>
          </a:prstGeom>
          <a:noFill/>
        </p:spPr>
        <p:txBody>
          <a:bodyPr wrap="square" rtlCol="0">
            <a:spAutoFit/>
          </a:bodyPr>
          <a:lstStyle/>
          <a:p>
            <a:pPr>
              <a:lnSpc>
                <a:spcPct val="150000"/>
              </a:lnSpc>
            </a:pPr>
            <a:r>
              <a:rPr lang="fr-FR" sz="2400" b="1" dirty="0">
                <a:solidFill>
                  <a:schemeClr val="accent2">
                    <a:lumMod val="75000"/>
                  </a:schemeClr>
                </a:solidFill>
              </a:rPr>
              <a:t>Ce qui est évalué : les savoirs et savoir-faire des programmes</a:t>
            </a:r>
          </a:p>
          <a:p>
            <a:pPr>
              <a:lnSpc>
                <a:spcPct val="150000"/>
              </a:lnSpc>
            </a:pPr>
            <a:r>
              <a:rPr lang="fr-FR" i="1" dirty="0"/>
              <a:t>Exploiter des documents, organiser effectuer, contrôler des calculs, maîtriser des connaissances, rédiger une argumentation scientifique….</a:t>
            </a:r>
          </a:p>
        </p:txBody>
      </p:sp>
    </p:spTree>
    <p:extLst>
      <p:ext uri="{BB962C8B-B14F-4D97-AF65-F5344CB8AC3E}">
        <p14:creationId xmlns:p14="http://schemas.microsoft.com/office/powerpoint/2010/main" val="134149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03E351A-E8D9-4E45-B713-72F3863605DA}" type="slidenum">
              <a:rPr lang="fr-FR" smtClean="0"/>
              <a:pPr/>
              <a:t>51</a:t>
            </a:fld>
            <a:endParaRPr lang="fr-FR"/>
          </a:p>
        </p:txBody>
      </p:sp>
      <p:sp>
        <p:nvSpPr>
          <p:cNvPr id="3" name="Rectangle 2"/>
          <p:cNvSpPr/>
          <p:nvPr/>
        </p:nvSpPr>
        <p:spPr>
          <a:xfrm>
            <a:off x="1304192" y="2198077"/>
            <a:ext cx="10287000" cy="3970318"/>
          </a:xfrm>
          <a:prstGeom prst="rect">
            <a:avLst/>
          </a:prstGeom>
        </p:spPr>
        <p:txBody>
          <a:bodyPr wrap="square">
            <a:spAutoFit/>
          </a:bodyPr>
          <a:lstStyle/>
          <a:p>
            <a:r>
              <a:rPr lang="fr-FR" sz="2800" dirty="0"/>
              <a:t/>
            </a:r>
            <a:br>
              <a:rPr lang="fr-FR" sz="2800" dirty="0"/>
            </a:br>
            <a:r>
              <a:rPr lang="fr-FR" sz="2800" dirty="0"/>
              <a:t>« </a:t>
            </a:r>
            <a:r>
              <a:rPr lang="fr-FR" sz="2800" i="1" dirty="0">
                <a:solidFill>
                  <a:srgbClr val="222222"/>
                </a:solidFill>
                <a:latin typeface="Arial" panose="020B0604020202020204" pitchFamily="34" charset="0"/>
              </a:rPr>
              <a:t>Les épreuves communes écrites de contrôle continu sont corrigées sous couvert de l'anonymat. Après la tenue de la commission académique d'harmonisation, la copie de l'épreuve commune est rendue au candidat par l'établissement, qui doit cependant conserver une reproduction (sur support papier ou numérique) de sa version corrigée pendant une durée de un an après la publication des résultats de l'examen pour la session concernée. »</a:t>
            </a:r>
            <a:endParaRPr lang="fr-FR" sz="2800" dirty="0"/>
          </a:p>
        </p:txBody>
      </p:sp>
      <p:sp>
        <p:nvSpPr>
          <p:cNvPr id="4" name="Rectangle 3"/>
          <p:cNvSpPr/>
          <p:nvPr/>
        </p:nvSpPr>
        <p:spPr>
          <a:xfrm>
            <a:off x="1606061" y="970344"/>
            <a:ext cx="9683262" cy="830997"/>
          </a:xfrm>
          <a:prstGeom prst="rect">
            <a:avLst/>
          </a:prstGeom>
        </p:spPr>
        <p:txBody>
          <a:bodyPr wrap="square">
            <a:spAutoFit/>
          </a:bodyPr>
          <a:lstStyle/>
          <a:p>
            <a:r>
              <a:rPr lang="fr-FR" sz="2400" dirty="0">
                <a:solidFill>
                  <a:srgbClr val="222222"/>
                </a:solidFill>
                <a:latin typeface="Arial" panose="020B0604020202020204" pitchFamily="34" charset="0"/>
              </a:rPr>
              <a:t>La note de service </a:t>
            </a:r>
            <a:r>
              <a:rPr lang="fr-FR" sz="2400" dirty="0">
                <a:solidFill>
                  <a:srgbClr val="1155CC"/>
                </a:solidFill>
                <a:latin typeface="Arial" panose="020B0604020202020204" pitchFamily="34" charset="0"/>
                <a:hlinkClick r:id="rId2"/>
              </a:rPr>
              <a:t>n° 2019-110 du 23-7-2019</a:t>
            </a:r>
            <a:r>
              <a:rPr lang="fr-FR" sz="2400" dirty="0">
                <a:solidFill>
                  <a:srgbClr val="222222"/>
                </a:solidFill>
                <a:latin typeface="Arial" panose="020B0604020202020204" pitchFamily="34" charset="0"/>
              </a:rPr>
              <a:t> (publiée au BO n° 30 du 25 juillet 2019) précisant les modalités d'organisation des E3C.</a:t>
            </a:r>
            <a:endParaRPr lang="fr-FR" sz="2400" dirty="0"/>
          </a:p>
        </p:txBody>
      </p:sp>
    </p:spTree>
    <p:extLst>
      <p:ext uri="{BB962C8B-B14F-4D97-AF65-F5344CB8AC3E}">
        <p14:creationId xmlns:p14="http://schemas.microsoft.com/office/powerpoint/2010/main" val="549812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1592261" y="0"/>
            <a:ext cx="10363950" cy="1280890"/>
          </a:xfrm>
        </p:spPr>
        <p:txBody>
          <a:bodyPr/>
          <a:lstStyle/>
          <a:p>
            <a:r>
              <a:rPr lang="fr-FR" b="1" dirty="0"/>
              <a:t>Concrètement, ça se passe comment ?</a:t>
            </a:r>
            <a:endParaRPr lang="fr-FR" dirty="0"/>
          </a:p>
        </p:txBody>
      </p:sp>
      <p:sp>
        <p:nvSpPr>
          <p:cNvPr id="2" name="Espace réservé du numéro de diapositive 1"/>
          <p:cNvSpPr>
            <a:spLocks noGrp="1"/>
          </p:cNvSpPr>
          <p:nvPr>
            <p:ph type="sldNum" sz="quarter" idx="12"/>
          </p:nvPr>
        </p:nvSpPr>
        <p:spPr/>
        <p:txBody>
          <a:bodyPr/>
          <a:lstStyle/>
          <a:p>
            <a:fld id="{003E351A-E8D9-4E45-B713-72F3863605DA}" type="slidenum">
              <a:rPr lang="fr-FR" smtClean="0"/>
              <a:t>52</a:t>
            </a:fld>
            <a:endParaRPr lang="fr-FR"/>
          </a:p>
        </p:txBody>
      </p:sp>
      <p:graphicFrame>
        <p:nvGraphicFramePr>
          <p:cNvPr id="4" name="Diagramme 3"/>
          <p:cNvGraphicFramePr/>
          <p:nvPr>
            <p:extLst>
              <p:ext uri="{D42A27DB-BD31-4B8C-83A1-F6EECF244321}">
                <p14:modId xmlns:p14="http://schemas.microsoft.com/office/powerpoint/2010/main" val="1009052320"/>
              </p:ext>
            </p:extLst>
          </p:nvPr>
        </p:nvGraphicFramePr>
        <p:xfrm>
          <a:off x="2840074" y="121939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ulle ronde 4"/>
          <p:cNvSpPr/>
          <p:nvPr/>
        </p:nvSpPr>
        <p:spPr>
          <a:xfrm>
            <a:off x="4157992" y="1016748"/>
            <a:ext cx="2785731" cy="1127051"/>
          </a:xfrm>
          <a:prstGeom prst="wedgeEllipseCallout">
            <a:avLst>
              <a:gd name="adj1" fmla="val 38498"/>
              <a:gd name="adj2" fmla="val 14148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1 sujet par établissement recommandé </a:t>
            </a:r>
            <a:endParaRPr lang="fr-CA" dirty="0"/>
          </a:p>
        </p:txBody>
      </p:sp>
      <p:sp>
        <p:nvSpPr>
          <p:cNvPr id="7" name="Bulle ronde 6"/>
          <p:cNvSpPr/>
          <p:nvPr/>
        </p:nvSpPr>
        <p:spPr>
          <a:xfrm>
            <a:off x="7393173" y="5135525"/>
            <a:ext cx="3902148" cy="1371601"/>
          </a:xfrm>
          <a:prstGeom prst="wedgeEllipseCallout">
            <a:avLst>
              <a:gd name="adj1" fmla="val 18172"/>
              <a:gd name="adj2" fmla="val -7216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Par les collègues n’ayant pas les élèves ou échange avec un autre établissement </a:t>
            </a:r>
            <a:endParaRPr lang="fr-CA" dirty="0"/>
          </a:p>
        </p:txBody>
      </p:sp>
      <p:sp>
        <p:nvSpPr>
          <p:cNvPr id="8" name="Bulle ronde 7"/>
          <p:cNvSpPr/>
          <p:nvPr/>
        </p:nvSpPr>
        <p:spPr>
          <a:xfrm>
            <a:off x="7933030" y="957758"/>
            <a:ext cx="3902148" cy="1371601"/>
          </a:xfrm>
          <a:prstGeom prst="wedgeEllipseCallout">
            <a:avLst>
              <a:gd name="adj1" fmla="val 2285"/>
              <a:gd name="adj2" fmla="val 9394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Barème national fourni </a:t>
            </a:r>
            <a:endParaRPr lang="fr-CA" dirty="0"/>
          </a:p>
        </p:txBody>
      </p:sp>
      <p:sp>
        <p:nvSpPr>
          <p:cNvPr id="9" name="Rectangle 8"/>
          <p:cNvSpPr/>
          <p:nvPr/>
        </p:nvSpPr>
        <p:spPr>
          <a:xfrm>
            <a:off x="8070281" y="401122"/>
            <a:ext cx="248786" cy="369332"/>
          </a:xfrm>
          <a:prstGeom prst="rect">
            <a:avLst/>
          </a:prstGeom>
        </p:spPr>
        <p:txBody>
          <a:bodyPr wrap="none">
            <a:spAutoFit/>
          </a:bodyPr>
          <a:lstStyle/>
          <a:p>
            <a:pPr algn="ctr"/>
            <a:r>
              <a:rPr lang="fr-FR" b="1" dirty="0">
                <a:solidFill>
                  <a:schemeClr val="accent2">
                    <a:lumMod val="75000"/>
                  </a:schemeClr>
                </a:solidFill>
              </a:rPr>
              <a:t> </a:t>
            </a:r>
          </a:p>
        </p:txBody>
      </p:sp>
    </p:spTree>
    <p:extLst>
      <p:ext uri="{BB962C8B-B14F-4D97-AF65-F5344CB8AC3E}">
        <p14:creationId xmlns:p14="http://schemas.microsoft.com/office/powerpoint/2010/main" val="846188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03E351A-E8D9-4E45-B713-72F3863605DA}" type="slidenum">
              <a:rPr lang="fr-FR" smtClean="0"/>
              <a:t>53</a:t>
            </a:fld>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4175101647"/>
              </p:ext>
            </p:extLst>
          </p:nvPr>
        </p:nvGraphicFramePr>
        <p:xfrm>
          <a:off x="584790" y="404038"/>
          <a:ext cx="11440633" cy="6017434"/>
        </p:xfrm>
        <a:graphic>
          <a:graphicData uri="http://schemas.openxmlformats.org/drawingml/2006/table">
            <a:tbl>
              <a:tblPr firstRow="1" firstCol="1" bandRow="1">
                <a:tableStyleId>{00A15C55-8517-42AA-B614-E9B94910E393}</a:tableStyleId>
              </a:tblPr>
              <a:tblGrid>
                <a:gridCol w="3409399">
                  <a:extLst>
                    <a:ext uri="{9D8B030D-6E8A-4147-A177-3AD203B41FA5}">
                      <a16:colId xmlns:a16="http://schemas.microsoft.com/office/drawing/2014/main" xmlns="" val="20000"/>
                    </a:ext>
                  </a:extLst>
                </a:gridCol>
                <a:gridCol w="8031234">
                  <a:extLst>
                    <a:ext uri="{9D8B030D-6E8A-4147-A177-3AD203B41FA5}">
                      <a16:colId xmlns:a16="http://schemas.microsoft.com/office/drawing/2014/main" xmlns="" val="20001"/>
                    </a:ext>
                  </a:extLst>
                </a:gridCol>
              </a:tblGrid>
              <a:tr h="457199">
                <a:tc>
                  <a:txBody>
                    <a:bodyPr/>
                    <a:lstStyle/>
                    <a:p>
                      <a:pPr algn="ctr">
                        <a:lnSpc>
                          <a:spcPct val="115000"/>
                        </a:lnSpc>
                        <a:spcAft>
                          <a:spcPts val="0"/>
                        </a:spcAft>
                      </a:pPr>
                      <a:r>
                        <a:rPr lang="fr-FR" sz="2000" dirty="0">
                          <a:effectLst/>
                          <a:latin typeface="Calibri" panose="020F0502020204030204" pitchFamily="34" charset="0"/>
                          <a:cs typeface="Calibri" panose="020F0502020204030204" pitchFamily="34" charset="0"/>
                        </a:rPr>
                        <a:t>Compétences E3C  </a:t>
                      </a:r>
                      <a:endParaRPr lang="fr-CA" sz="2000" dirty="0">
                        <a:effectLst/>
                        <a:latin typeface="Calibri" panose="020F0502020204030204" pitchFamily="34" charset="0"/>
                        <a:ea typeface="Calibri"/>
                        <a:cs typeface="Calibri" panose="020F0502020204030204" pitchFamily="34" charset="0"/>
                      </a:endParaRPr>
                    </a:p>
                  </a:txBody>
                  <a:tcPr marL="59402" marR="59402" marT="0" marB="0"/>
                </a:tc>
                <a:tc>
                  <a:txBody>
                    <a:bodyPr/>
                    <a:lstStyle/>
                    <a:p>
                      <a:pPr algn="ctr">
                        <a:lnSpc>
                          <a:spcPct val="115000"/>
                        </a:lnSpc>
                        <a:spcAft>
                          <a:spcPts val="0"/>
                        </a:spcAft>
                      </a:pPr>
                      <a:r>
                        <a:rPr lang="fr-FR" sz="2000" dirty="0">
                          <a:effectLst/>
                        </a:rPr>
                        <a:t>Déclinaison (savoirs-savoir-faire du BO) </a:t>
                      </a:r>
                      <a:endParaRPr lang="fr-CA" sz="2000" dirty="0">
                        <a:effectLst/>
                        <a:latin typeface="Calibri"/>
                        <a:ea typeface="Calibri"/>
                        <a:cs typeface="Times New Roman"/>
                      </a:endParaRPr>
                    </a:p>
                  </a:txBody>
                  <a:tcPr marL="59402" marR="59402" marT="0" marB="0"/>
                </a:tc>
                <a:extLst>
                  <a:ext uri="{0D108BD9-81ED-4DB2-BD59-A6C34878D82A}">
                    <a16:rowId xmlns:a16="http://schemas.microsoft.com/office/drawing/2014/main" xmlns="" val="10000"/>
                  </a:ext>
                </a:extLst>
              </a:tr>
              <a:tr h="1333916">
                <a:tc>
                  <a:txBody>
                    <a:bodyPr/>
                    <a:lstStyle/>
                    <a:p>
                      <a:pPr algn="ctr">
                        <a:lnSpc>
                          <a:spcPct val="115000"/>
                        </a:lnSpc>
                        <a:spcAft>
                          <a:spcPts val="0"/>
                        </a:spcAft>
                      </a:pPr>
                      <a:r>
                        <a:rPr lang="fr-FR" sz="2000" dirty="0">
                          <a:effectLst/>
                          <a:latin typeface="Calibri" panose="020F0502020204030204" pitchFamily="34" charset="0"/>
                          <a:cs typeface="Calibri" panose="020F0502020204030204" pitchFamily="34" charset="0"/>
                        </a:rPr>
                        <a:t>Exploiter des documents </a:t>
                      </a:r>
                      <a:endParaRPr lang="fr-CA" sz="2000" dirty="0">
                        <a:effectLst/>
                        <a:latin typeface="Calibri" panose="020F0502020204030204" pitchFamily="34" charset="0"/>
                        <a:ea typeface="Calibri"/>
                        <a:cs typeface="Calibri" panose="020F0502020204030204" pitchFamily="34" charset="0"/>
                      </a:endParaRPr>
                    </a:p>
                  </a:txBody>
                  <a:tcPr marL="59402" marR="59402" marT="0" marB="0"/>
                </a:tc>
                <a:tc>
                  <a:txBody>
                    <a:bodyPr/>
                    <a:lstStyle/>
                    <a:p>
                      <a:pPr marL="342900" lvl="0" indent="-342900" algn="l">
                        <a:lnSpc>
                          <a:spcPct val="115000"/>
                        </a:lnSpc>
                        <a:spcAft>
                          <a:spcPts val="0"/>
                        </a:spcAft>
                        <a:buFont typeface="Courier New"/>
                        <a:buChar char="o"/>
                      </a:pPr>
                      <a:r>
                        <a:rPr lang="fr-FR" sz="2000" dirty="0">
                          <a:effectLst/>
                          <a:latin typeface="Calibri" panose="020F0502020204030204" pitchFamily="34" charset="0"/>
                          <a:cs typeface="Calibri" panose="020F0502020204030204" pitchFamily="34" charset="0"/>
                        </a:rPr>
                        <a:t>Identifier, recenser l’information utile</a:t>
                      </a:r>
                      <a:endParaRPr lang="fr-CA" sz="2000" dirty="0">
                        <a:effectLst/>
                        <a:latin typeface="Calibri" panose="020F0502020204030204" pitchFamily="34" charset="0"/>
                        <a:cs typeface="Calibri" panose="020F0502020204030204" pitchFamily="34" charset="0"/>
                      </a:endParaRPr>
                    </a:p>
                    <a:p>
                      <a:pPr marL="342900" lvl="0" indent="-342900" algn="l">
                        <a:lnSpc>
                          <a:spcPct val="115000"/>
                        </a:lnSpc>
                        <a:spcAft>
                          <a:spcPts val="0"/>
                        </a:spcAft>
                        <a:buFont typeface="Courier New"/>
                        <a:buChar char="o"/>
                      </a:pPr>
                      <a:r>
                        <a:rPr lang="fr-FR" sz="2000" dirty="0">
                          <a:effectLst/>
                          <a:latin typeface="Calibri" panose="020F0502020204030204" pitchFamily="34" charset="0"/>
                          <a:cs typeface="Calibri" panose="020F0502020204030204" pitchFamily="34" charset="0"/>
                        </a:rPr>
                        <a:t>Analyser des informations </a:t>
                      </a:r>
                      <a:endParaRPr lang="fr-CA" sz="2000" dirty="0">
                        <a:effectLst/>
                        <a:latin typeface="Calibri" panose="020F0502020204030204" pitchFamily="34" charset="0"/>
                        <a:cs typeface="Calibri" panose="020F0502020204030204" pitchFamily="34" charset="0"/>
                      </a:endParaRPr>
                    </a:p>
                    <a:p>
                      <a:pPr marL="342900" lvl="0" indent="-342900" algn="l">
                        <a:lnSpc>
                          <a:spcPct val="115000"/>
                        </a:lnSpc>
                        <a:spcAft>
                          <a:spcPts val="0"/>
                        </a:spcAft>
                        <a:buFont typeface="Courier New"/>
                        <a:buChar char="o"/>
                      </a:pPr>
                      <a:r>
                        <a:rPr lang="fr-FR" sz="2000" dirty="0">
                          <a:effectLst/>
                          <a:latin typeface="Calibri" panose="020F0502020204030204" pitchFamily="34" charset="0"/>
                          <a:cs typeface="Calibri" panose="020F0502020204030204" pitchFamily="34" charset="0"/>
                        </a:rPr>
                        <a:t>Relier des phénomènes/informations </a:t>
                      </a:r>
                      <a:endParaRPr lang="fr-CA" sz="2000" dirty="0">
                        <a:effectLst/>
                        <a:latin typeface="Calibri" panose="020F0502020204030204" pitchFamily="34" charset="0"/>
                        <a:cs typeface="Calibri" panose="020F0502020204030204" pitchFamily="34" charset="0"/>
                      </a:endParaRPr>
                    </a:p>
                    <a:p>
                      <a:pPr marL="342900" lvl="0" indent="-342900" algn="l">
                        <a:lnSpc>
                          <a:spcPct val="115000"/>
                        </a:lnSpc>
                        <a:spcAft>
                          <a:spcPts val="0"/>
                        </a:spcAft>
                        <a:buFont typeface="Courier New"/>
                        <a:buChar char="o"/>
                      </a:pPr>
                      <a:r>
                        <a:rPr lang="fr-FR" sz="2000" dirty="0">
                          <a:effectLst/>
                          <a:latin typeface="Calibri" panose="020F0502020204030204" pitchFamily="34" charset="0"/>
                          <a:cs typeface="Calibri" panose="020F0502020204030204" pitchFamily="34" charset="0"/>
                        </a:rPr>
                        <a:t>Interpréter des expériences</a:t>
                      </a:r>
                      <a:endParaRPr lang="fr-CA" sz="2000" dirty="0">
                        <a:effectLst/>
                        <a:latin typeface="Calibri" panose="020F0502020204030204" pitchFamily="34" charset="0"/>
                        <a:ea typeface="Calibri"/>
                        <a:cs typeface="Calibri" panose="020F0502020204030204" pitchFamily="34" charset="0"/>
                      </a:endParaRPr>
                    </a:p>
                  </a:txBody>
                  <a:tcPr marL="59402" marR="59402" marT="0" marB="0"/>
                </a:tc>
                <a:extLst>
                  <a:ext uri="{0D108BD9-81ED-4DB2-BD59-A6C34878D82A}">
                    <a16:rowId xmlns:a16="http://schemas.microsoft.com/office/drawing/2014/main" xmlns="" val="10001"/>
                  </a:ext>
                </a:extLst>
              </a:tr>
              <a:tr h="1333916">
                <a:tc>
                  <a:txBody>
                    <a:bodyPr/>
                    <a:lstStyle/>
                    <a:p>
                      <a:pPr algn="ctr">
                        <a:lnSpc>
                          <a:spcPct val="115000"/>
                        </a:lnSpc>
                        <a:spcAft>
                          <a:spcPts val="0"/>
                        </a:spcAft>
                      </a:pPr>
                      <a:r>
                        <a:rPr lang="fr-FR" sz="2000" dirty="0">
                          <a:effectLst/>
                          <a:latin typeface="Calibri" panose="020F0502020204030204" pitchFamily="34" charset="0"/>
                          <a:cs typeface="Calibri" panose="020F0502020204030204" pitchFamily="34" charset="0"/>
                        </a:rPr>
                        <a:t>Rédiger une argumentation scientifique </a:t>
                      </a:r>
                      <a:endParaRPr lang="fr-CA" sz="2000" dirty="0">
                        <a:effectLst/>
                        <a:latin typeface="Calibri" panose="020F0502020204030204" pitchFamily="34" charset="0"/>
                        <a:ea typeface="Calibri"/>
                        <a:cs typeface="Calibri" panose="020F0502020204030204" pitchFamily="34" charset="0"/>
                      </a:endParaRPr>
                    </a:p>
                  </a:txBody>
                  <a:tcPr marL="59402" marR="59402" marT="0" marB="0"/>
                </a:tc>
                <a:tc>
                  <a:txBody>
                    <a:bodyPr/>
                    <a:lstStyle/>
                    <a:p>
                      <a:pPr marL="342900" lvl="0" indent="-342900" algn="l">
                        <a:lnSpc>
                          <a:spcPct val="115000"/>
                        </a:lnSpc>
                        <a:spcAft>
                          <a:spcPts val="0"/>
                        </a:spcAft>
                        <a:buFont typeface="Courier New"/>
                        <a:buChar char="o"/>
                      </a:pPr>
                      <a:r>
                        <a:rPr lang="fr-FR" sz="2000" dirty="0">
                          <a:effectLst/>
                          <a:latin typeface="Calibri" panose="020F0502020204030204" pitchFamily="34" charset="0"/>
                          <a:cs typeface="Calibri" panose="020F0502020204030204" pitchFamily="34" charset="0"/>
                        </a:rPr>
                        <a:t>Distinguer faits/croyance/théorie</a:t>
                      </a:r>
                      <a:endParaRPr lang="fr-CA" sz="2000" dirty="0">
                        <a:effectLst/>
                        <a:latin typeface="Calibri" panose="020F0502020204030204" pitchFamily="34" charset="0"/>
                        <a:cs typeface="Calibri" panose="020F0502020204030204" pitchFamily="34" charset="0"/>
                      </a:endParaRPr>
                    </a:p>
                    <a:p>
                      <a:pPr marL="342900" lvl="0" indent="-342900" algn="l">
                        <a:lnSpc>
                          <a:spcPct val="115000"/>
                        </a:lnSpc>
                        <a:spcAft>
                          <a:spcPts val="0"/>
                        </a:spcAft>
                        <a:buFont typeface="Courier New"/>
                        <a:buChar char="o"/>
                      </a:pPr>
                      <a:r>
                        <a:rPr lang="fr-FR" sz="2000" dirty="0">
                          <a:effectLst/>
                          <a:latin typeface="Calibri" panose="020F0502020204030204" pitchFamily="34" charset="0"/>
                          <a:cs typeface="Calibri" panose="020F0502020204030204" pitchFamily="34" charset="0"/>
                        </a:rPr>
                        <a:t>Justifier/ argumenter à partir de données</a:t>
                      </a:r>
                      <a:endParaRPr lang="fr-CA" sz="2000" dirty="0">
                        <a:effectLst/>
                        <a:latin typeface="Calibri" panose="020F0502020204030204" pitchFamily="34" charset="0"/>
                        <a:cs typeface="Calibri" panose="020F0502020204030204" pitchFamily="34" charset="0"/>
                      </a:endParaRPr>
                    </a:p>
                    <a:p>
                      <a:pPr marL="342900" lvl="0" indent="-342900" algn="l">
                        <a:lnSpc>
                          <a:spcPct val="115000"/>
                        </a:lnSpc>
                        <a:spcAft>
                          <a:spcPts val="0"/>
                        </a:spcAft>
                        <a:buFont typeface="Courier New"/>
                        <a:buChar char="o"/>
                      </a:pPr>
                      <a:r>
                        <a:rPr lang="fr-FR" sz="2000" dirty="0">
                          <a:effectLst/>
                          <a:latin typeface="Calibri" panose="020F0502020204030204" pitchFamily="34" charset="0"/>
                          <a:cs typeface="Calibri" panose="020F0502020204030204" pitchFamily="34" charset="0"/>
                        </a:rPr>
                        <a:t>Construire une argumentation </a:t>
                      </a:r>
                      <a:endParaRPr lang="fr-CA" sz="2000" dirty="0">
                        <a:effectLst/>
                        <a:latin typeface="Calibri" panose="020F0502020204030204" pitchFamily="34" charset="0"/>
                        <a:cs typeface="Calibri" panose="020F0502020204030204" pitchFamily="34" charset="0"/>
                      </a:endParaRPr>
                    </a:p>
                    <a:p>
                      <a:pPr marL="342900" lvl="0" indent="-342900" algn="l">
                        <a:lnSpc>
                          <a:spcPct val="115000"/>
                        </a:lnSpc>
                        <a:spcAft>
                          <a:spcPts val="0"/>
                        </a:spcAft>
                        <a:buFont typeface="Courier New"/>
                        <a:buChar char="o"/>
                      </a:pPr>
                      <a:r>
                        <a:rPr lang="fr-FR" sz="2000" dirty="0">
                          <a:effectLst/>
                          <a:latin typeface="Calibri" panose="020F0502020204030204" pitchFamily="34" charset="0"/>
                          <a:cs typeface="Calibri" panose="020F0502020204030204" pitchFamily="34" charset="0"/>
                        </a:rPr>
                        <a:t>S’exprimer à l’écrit </a:t>
                      </a:r>
                      <a:endParaRPr lang="fr-CA" sz="2000" dirty="0">
                        <a:effectLst/>
                        <a:latin typeface="Calibri" panose="020F0502020204030204" pitchFamily="34" charset="0"/>
                        <a:ea typeface="Calibri"/>
                        <a:cs typeface="Calibri" panose="020F0502020204030204" pitchFamily="34" charset="0"/>
                      </a:endParaRPr>
                    </a:p>
                  </a:txBody>
                  <a:tcPr marL="59402" marR="59402" marT="0" marB="0"/>
                </a:tc>
                <a:extLst>
                  <a:ext uri="{0D108BD9-81ED-4DB2-BD59-A6C34878D82A}">
                    <a16:rowId xmlns:a16="http://schemas.microsoft.com/office/drawing/2014/main" xmlns="" val="10002"/>
                  </a:ext>
                </a:extLst>
              </a:tr>
              <a:tr h="756770">
                <a:tc>
                  <a:txBody>
                    <a:bodyPr/>
                    <a:lstStyle/>
                    <a:p>
                      <a:pPr algn="l">
                        <a:lnSpc>
                          <a:spcPct val="115000"/>
                        </a:lnSpc>
                        <a:spcAft>
                          <a:spcPts val="0"/>
                        </a:spcAft>
                      </a:pPr>
                      <a:r>
                        <a:rPr lang="fr-FR" sz="2000" dirty="0">
                          <a:effectLst/>
                          <a:latin typeface="Calibri" panose="020F0502020204030204" pitchFamily="34" charset="0"/>
                          <a:ea typeface="Calibri"/>
                          <a:cs typeface="Calibri" panose="020F0502020204030204" pitchFamily="34" charset="0"/>
                        </a:rPr>
                        <a:t>Mobiliser des connaissances </a:t>
                      </a:r>
                      <a:endParaRPr lang="fr-CA" sz="20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342900" lvl="0" indent="-342900" algn="l">
                        <a:lnSpc>
                          <a:spcPct val="115000"/>
                        </a:lnSpc>
                        <a:spcAft>
                          <a:spcPts val="0"/>
                        </a:spcAft>
                        <a:buFont typeface="Courier New"/>
                        <a:buChar char="o"/>
                      </a:pPr>
                      <a:r>
                        <a:rPr lang="fr-FR" sz="2000" dirty="0">
                          <a:effectLst/>
                          <a:latin typeface="Calibri" panose="020F0502020204030204" pitchFamily="34" charset="0"/>
                          <a:ea typeface="Calibri"/>
                          <a:cs typeface="Calibri" panose="020F0502020204030204" pitchFamily="34" charset="0"/>
                        </a:rPr>
                        <a:t>Identifier les connaissances en rapport avec la question </a:t>
                      </a:r>
                      <a:endParaRPr lang="fr-CA" sz="2000" dirty="0">
                        <a:effectLst/>
                        <a:latin typeface="Calibri" panose="020F0502020204030204" pitchFamily="34" charset="0"/>
                        <a:ea typeface="Calibri"/>
                        <a:cs typeface="Calibri" panose="020F0502020204030204" pitchFamily="34" charset="0"/>
                      </a:endParaRPr>
                    </a:p>
                    <a:p>
                      <a:pPr marL="342900" lvl="0" indent="-342900" algn="l">
                        <a:lnSpc>
                          <a:spcPct val="115000"/>
                        </a:lnSpc>
                        <a:spcAft>
                          <a:spcPts val="0"/>
                        </a:spcAft>
                        <a:buFont typeface="Courier New"/>
                        <a:buChar char="o"/>
                      </a:pPr>
                      <a:r>
                        <a:rPr lang="fr-FR" sz="2000" dirty="0">
                          <a:effectLst/>
                          <a:latin typeface="Calibri" panose="020F0502020204030204" pitchFamily="34" charset="0"/>
                          <a:ea typeface="Calibri"/>
                          <a:cs typeface="Calibri" panose="020F0502020204030204" pitchFamily="34" charset="0"/>
                        </a:rPr>
                        <a:t>Identifier le lien entre des  connaissances et de nouvelles informations  </a:t>
                      </a:r>
                      <a:endParaRPr lang="fr-CA" sz="2000" dirty="0">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xmlns="" val="10003"/>
                  </a:ext>
                </a:extLst>
              </a:tr>
              <a:tr h="1999305">
                <a:tc>
                  <a:txBody>
                    <a:bodyPr/>
                    <a:lstStyle/>
                    <a:p>
                      <a:pPr algn="ctr">
                        <a:lnSpc>
                          <a:spcPct val="115000"/>
                        </a:lnSpc>
                        <a:spcAft>
                          <a:spcPts val="0"/>
                        </a:spcAft>
                      </a:pPr>
                      <a:r>
                        <a:rPr lang="fr-FR" sz="2000" dirty="0">
                          <a:effectLst/>
                          <a:latin typeface="Calibri" panose="020F0502020204030204" pitchFamily="34" charset="0"/>
                          <a:cs typeface="Calibri" panose="020F0502020204030204" pitchFamily="34" charset="0"/>
                        </a:rPr>
                        <a:t>Réaliser, organiser, contrôler des calculs, des données </a:t>
                      </a:r>
                      <a:endParaRPr lang="fr-CA" sz="2000" dirty="0">
                        <a:effectLst/>
                        <a:latin typeface="Calibri" panose="020F0502020204030204" pitchFamily="34" charset="0"/>
                        <a:ea typeface="Calibri"/>
                        <a:cs typeface="Calibri" panose="020F0502020204030204" pitchFamily="34" charset="0"/>
                      </a:endParaRPr>
                    </a:p>
                  </a:txBody>
                  <a:tcPr marL="59402" marR="59402" marT="0" marB="0"/>
                </a:tc>
                <a:tc>
                  <a:txBody>
                    <a:bodyPr/>
                    <a:lstStyle/>
                    <a:p>
                      <a:pPr marL="342900" lvl="0" indent="-342900" algn="l">
                        <a:lnSpc>
                          <a:spcPct val="115000"/>
                        </a:lnSpc>
                        <a:spcAft>
                          <a:spcPts val="0"/>
                        </a:spcAft>
                        <a:buFont typeface="Courier New"/>
                        <a:buChar char="o"/>
                      </a:pPr>
                      <a:r>
                        <a:rPr lang="fr-FR" sz="2000" dirty="0">
                          <a:effectLst/>
                          <a:latin typeface="Calibri" panose="020F0502020204030204" pitchFamily="34" charset="0"/>
                          <a:cs typeface="Calibri" panose="020F0502020204030204" pitchFamily="34" charset="0"/>
                        </a:rPr>
                        <a:t>Calculer</a:t>
                      </a:r>
                      <a:endParaRPr lang="fr-CA" sz="2000" dirty="0">
                        <a:effectLst/>
                        <a:latin typeface="Calibri" panose="020F0502020204030204" pitchFamily="34" charset="0"/>
                        <a:cs typeface="Calibri" panose="020F0502020204030204" pitchFamily="34" charset="0"/>
                      </a:endParaRPr>
                    </a:p>
                    <a:p>
                      <a:pPr marL="342900" lvl="0" indent="-342900" algn="l">
                        <a:lnSpc>
                          <a:spcPct val="115000"/>
                        </a:lnSpc>
                        <a:spcAft>
                          <a:spcPts val="0"/>
                        </a:spcAft>
                        <a:buFont typeface="Courier New"/>
                        <a:buChar char="o"/>
                      </a:pPr>
                      <a:r>
                        <a:rPr lang="fr-FR" sz="2000" dirty="0">
                          <a:effectLst/>
                          <a:latin typeface="Calibri" panose="020F0502020204030204" pitchFamily="34" charset="0"/>
                          <a:cs typeface="Calibri" panose="020F0502020204030204" pitchFamily="34" charset="0"/>
                        </a:rPr>
                        <a:t>Organiser des calculs </a:t>
                      </a:r>
                      <a:endParaRPr lang="fr-CA" sz="2000" dirty="0">
                        <a:effectLst/>
                        <a:latin typeface="Calibri" panose="020F0502020204030204" pitchFamily="34" charset="0"/>
                        <a:cs typeface="Calibri" panose="020F0502020204030204" pitchFamily="34" charset="0"/>
                      </a:endParaRPr>
                    </a:p>
                    <a:p>
                      <a:pPr marL="342900" lvl="0" indent="-342900" algn="l">
                        <a:lnSpc>
                          <a:spcPct val="115000"/>
                        </a:lnSpc>
                        <a:spcAft>
                          <a:spcPts val="0"/>
                        </a:spcAft>
                        <a:buFont typeface="Courier New"/>
                        <a:buChar char="o"/>
                      </a:pPr>
                      <a:r>
                        <a:rPr lang="fr-FR" sz="2000" dirty="0">
                          <a:effectLst/>
                          <a:latin typeface="Calibri" panose="020F0502020204030204" pitchFamily="34" charset="0"/>
                          <a:cs typeface="Calibri" panose="020F0502020204030204" pitchFamily="34" charset="0"/>
                        </a:rPr>
                        <a:t>Contrôler des calculs</a:t>
                      </a:r>
                      <a:endParaRPr lang="fr-CA" sz="2000" dirty="0">
                        <a:effectLst/>
                        <a:latin typeface="Calibri" panose="020F0502020204030204" pitchFamily="34" charset="0"/>
                        <a:cs typeface="Calibri" panose="020F0502020204030204" pitchFamily="34" charset="0"/>
                      </a:endParaRPr>
                    </a:p>
                    <a:p>
                      <a:pPr marL="342900" lvl="0" indent="-342900" algn="l">
                        <a:lnSpc>
                          <a:spcPct val="115000"/>
                        </a:lnSpc>
                        <a:spcAft>
                          <a:spcPts val="0"/>
                        </a:spcAft>
                        <a:buFont typeface="Courier New"/>
                        <a:buChar char="o"/>
                      </a:pPr>
                      <a:r>
                        <a:rPr lang="fr-FR" sz="2000" dirty="0">
                          <a:effectLst/>
                          <a:latin typeface="Calibri" panose="020F0502020204030204" pitchFamily="34" charset="0"/>
                          <a:cs typeface="Calibri" panose="020F0502020204030204" pitchFamily="34" charset="0"/>
                        </a:rPr>
                        <a:t>Représenter des données sous forme scientifique (schéma, dessin, graphique, représentation 3D)</a:t>
                      </a:r>
                      <a:endParaRPr lang="fr-CA" sz="2000" dirty="0">
                        <a:effectLst/>
                        <a:latin typeface="Calibri" panose="020F0502020204030204" pitchFamily="34" charset="0"/>
                        <a:ea typeface="Calibri"/>
                        <a:cs typeface="Calibri" panose="020F0502020204030204" pitchFamily="34" charset="0"/>
                      </a:endParaRPr>
                    </a:p>
                  </a:txBody>
                  <a:tcPr marL="59402" marR="59402"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55321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hlinkClick r:id="rId3"/>
              </a:rPr>
              <a:t>Trois sujets zéros :</a:t>
            </a:r>
            <a:endParaRPr lang="fr-FR" dirty="0"/>
          </a:p>
        </p:txBody>
      </p:sp>
      <p:sp>
        <p:nvSpPr>
          <p:cNvPr id="3" name="Espace réservé du numéro de diapositive 2"/>
          <p:cNvSpPr>
            <a:spLocks noGrp="1"/>
          </p:cNvSpPr>
          <p:nvPr>
            <p:ph type="sldNum" sz="quarter" idx="12"/>
          </p:nvPr>
        </p:nvSpPr>
        <p:spPr/>
        <p:txBody>
          <a:bodyPr/>
          <a:lstStyle/>
          <a:p>
            <a:fld id="{003E351A-E8D9-4E45-B713-72F3863605DA}" type="slidenum">
              <a:rPr lang="fr-FR" smtClean="0"/>
              <a:pPr/>
              <a:t>54</a:t>
            </a:fld>
            <a:endParaRPr lang="fr-FR"/>
          </a:p>
        </p:txBody>
      </p:sp>
      <p:pic>
        <p:nvPicPr>
          <p:cNvPr id="4" name="Image 3"/>
          <p:cNvPicPr>
            <a:picLocks noChangeAspect="1"/>
          </p:cNvPicPr>
          <p:nvPr/>
        </p:nvPicPr>
        <p:blipFill>
          <a:blip r:embed="rId4"/>
          <a:stretch>
            <a:fillRect/>
          </a:stretch>
        </p:blipFill>
        <p:spPr>
          <a:xfrm>
            <a:off x="2592924" y="1905000"/>
            <a:ext cx="7312286" cy="4126523"/>
          </a:xfrm>
          <a:prstGeom prst="rect">
            <a:avLst/>
          </a:prstGeom>
        </p:spPr>
      </p:pic>
    </p:spTree>
    <p:extLst>
      <p:ext uri="{BB962C8B-B14F-4D97-AF65-F5344CB8AC3E}">
        <p14:creationId xmlns:p14="http://schemas.microsoft.com/office/powerpoint/2010/main" val="46807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723427"/>
          </a:xfrm>
        </p:spPr>
        <p:txBody>
          <a:bodyPr>
            <a:normAutofit/>
          </a:bodyPr>
          <a:lstStyle/>
          <a:p>
            <a:r>
              <a:rPr lang="fr-FR" sz="3200" b="1" dirty="0">
                <a:latin typeface="HelveticaNeue-Medium"/>
              </a:rPr>
              <a:t>Programme de cette journée 2</a:t>
            </a:r>
          </a:p>
        </p:txBody>
      </p:sp>
      <p:sp>
        <p:nvSpPr>
          <p:cNvPr id="3" name="Espace réservé du contenu 2"/>
          <p:cNvSpPr>
            <a:spLocks noGrp="1"/>
          </p:cNvSpPr>
          <p:nvPr>
            <p:ph idx="1"/>
          </p:nvPr>
        </p:nvSpPr>
        <p:spPr>
          <a:xfrm>
            <a:off x="1988457" y="1494971"/>
            <a:ext cx="9516155" cy="4416251"/>
          </a:xfrm>
        </p:spPr>
        <p:txBody>
          <a:bodyPr>
            <a:normAutofit/>
          </a:bodyPr>
          <a:lstStyle/>
          <a:p>
            <a:r>
              <a:rPr lang="fr-FR" sz="2400" dirty="0"/>
              <a:t>Présentation générale du programme (philosophie, thèmes, enjeux pour le baccalauréat…)</a:t>
            </a:r>
          </a:p>
          <a:p>
            <a:r>
              <a:rPr lang="fr-FR" sz="2400" dirty="0"/>
              <a:t>Présentation des ressources mises à votre disposition</a:t>
            </a:r>
          </a:p>
          <a:p>
            <a:r>
              <a:rPr lang="fr-FR" sz="2400" dirty="0"/>
              <a:t>Des exemples de projets expérimentaux et numériques</a:t>
            </a:r>
          </a:p>
          <a:p>
            <a:r>
              <a:rPr lang="fr-FR" sz="2400" dirty="0"/>
              <a:t>Les sujets d’E3C </a:t>
            </a:r>
          </a:p>
          <a:p>
            <a:r>
              <a:rPr lang="fr-FR" sz="2400" dirty="0"/>
              <a:t>Travaux de groupes en équipe</a:t>
            </a:r>
          </a:p>
          <a:p>
            <a:endParaRPr lang="fr-FR" sz="2400" dirty="0"/>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6</a:t>
            </a:fld>
            <a:endParaRPr lang="fr-FR"/>
          </a:p>
        </p:txBody>
      </p:sp>
    </p:spTree>
    <p:extLst>
      <p:ext uri="{BB962C8B-B14F-4D97-AF65-F5344CB8AC3E}">
        <p14:creationId xmlns:p14="http://schemas.microsoft.com/office/powerpoint/2010/main" val="239124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4800" b="1" dirty="0"/>
              <a:t>Présentation générale du programme</a:t>
            </a:r>
          </a:p>
        </p:txBody>
      </p:sp>
      <p:sp>
        <p:nvSpPr>
          <p:cNvPr id="6" name="Espace réservé du texte 5"/>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pPr/>
              <a:t>7</a:t>
            </a:fld>
            <a:endParaRPr lang="fr-FR"/>
          </a:p>
        </p:txBody>
      </p:sp>
    </p:spTree>
    <p:extLst>
      <p:ext uri="{BB962C8B-B14F-4D97-AF65-F5344CB8AC3E}">
        <p14:creationId xmlns:p14="http://schemas.microsoft.com/office/powerpoint/2010/main" val="430488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3BB06F4-5BCB-4BA6-8B9D-82B05CA11C30}"/>
              </a:ext>
            </a:extLst>
          </p:cNvPr>
          <p:cNvSpPr>
            <a:spLocks noGrp="1"/>
          </p:cNvSpPr>
          <p:nvPr>
            <p:ph type="title"/>
          </p:nvPr>
        </p:nvSpPr>
        <p:spPr/>
        <p:txBody>
          <a:bodyPr/>
          <a:lstStyle/>
          <a:p>
            <a:r>
              <a:rPr lang="fr-FR" dirty="0"/>
              <a:t>Les finalités de cet enseignement </a:t>
            </a:r>
          </a:p>
        </p:txBody>
      </p:sp>
      <p:sp>
        <p:nvSpPr>
          <p:cNvPr id="3" name="Espace réservé du contenu 2">
            <a:extLst>
              <a:ext uri="{FF2B5EF4-FFF2-40B4-BE49-F238E27FC236}">
                <a16:creationId xmlns:a16="http://schemas.microsoft.com/office/drawing/2014/main" xmlns="" id="{9CF2CB6B-8B32-486D-9B46-CB37AF9BCDAC}"/>
              </a:ext>
            </a:extLst>
          </p:cNvPr>
          <p:cNvSpPr>
            <a:spLocks noGrp="1"/>
          </p:cNvSpPr>
          <p:nvPr>
            <p:ph idx="1"/>
          </p:nvPr>
        </p:nvSpPr>
        <p:spPr>
          <a:xfrm>
            <a:off x="1625852" y="1509998"/>
            <a:ext cx="10149148" cy="4514626"/>
          </a:xfrm>
        </p:spPr>
        <p:txBody>
          <a:bodyPr>
            <a:normAutofit/>
          </a:bodyPr>
          <a:lstStyle/>
          <a:p>
            <a:pPr>
              <a:tabLst>
                <a:tab pos="1620520" algn="l"/>
              </a:tabLst>
            </a:pPr>
            <a:r>
              <a:rPr lang="fr-FR" sz="2000" dirty="0"/>
              <a:t>Réduire la fracture entre les scientifiques incultes et les cultivés ignorants (Michel Serres)</a:t>
            </a:r>
          </a:p>
          <a:p>
            <a:pPr>
              <a:tabLst>
                <a:tab pos="1620520" algn="l"/>
              </a:tabLst>
            </a:pPr>
            <a:r>
              <a:rPr lang="fr-FR" sz="2000" dirty="0"/>
              <a:t>Donner une formation scientifique de base, notamment pour les futurs professeurs des écoles</a:t>
            </a:r>
          </a:p>
          <a:p>
            <a:pPr marL="449580">
              <a:tabLst>
                <a:tab pos="2070735" algn="l"/>
              </a:tabLst>
            </a:pPr>
            <a:r>
              <a:rPr lang="fr-FR" sz="2100" dirty="0"/>
              <a:t>Faire travailler ensem</a:t>
            </a:r>
            <a:r>
              <a:rPr lang="fr-FR" sz="2000" dirty="0"/>
              <a:t>ble les 3 disciplines</a:t>
            </a:r>
          </a:p>
          <a:p>
            <a:pPr>
              <a:tabLst>
                <a:tab pos="1620520" algn="l"/>
              </a:tabLst>
            </a:pPr>
            <a:r>
              <a:rPr lang="fr-FR" sz="2000" dirty="0"/>
              <a:t>Pédagogie active, qui motivera les élèves qui ne veulent pas faire de sciences</a:t>
            </a: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8</a:t>
            </a:fld>
            <a:endParaRPr lang="fr-FR"/>
          </a:p>
        </p:txBody>
      </p:sp>
    </p:spTree>
    <p:extLst>
      <p:ext uri="{BB962C8B-B14F-4D97-AF65-F5344CB8AC3E}">
        <p14:creationId xmlns:p14="http://schemas.microsoft.com/office/powerpoint/2010/main" val="484202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844" y="1223499"/>
            <a:ext cx="8005082" cy="4638458"/>
          </a:xfrm>
          <a:prstGeom prst="rect">
            <a:avLst/>
          </a:prstGeom>
        </p:spPr>
      </p:pic>
      <p:sp>
        <p:nvSpPr>
          <p:cNvPr id="5" name="Titre 1">
            <a:extLst>
              <a:ext uri="{FF2B5EF4-FFF2-40B4-BE49-F238E27FC236}">
                <a16:creationId xmlns:a16="http://schemas.microsoft.com/office/drawing/2014/main" xmlns="" id="{0F1F2395-D75A-644D-96E6-AE8CD359BBB5}"/>
              </a:ext>
            </a:extLst>
          </p:cNvPr>
          <p:cNvSpPr txBox="1">
            <a:spLocks/>
          </p:cNvSpPr>
          <p:nvPr/>
        </p:nvSpPr>
        <p:spPr>
          <a:xfrm>
            <a:off x="2054082" y="257869"/>
            <a:ext cx="8911687" cy="70059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a:t>La structure en thèmes et sous-thèmes</a:t>
            </a:r>
            <a:endParaRPr lang="fr-FR" b="1" dirty="0"/>
          </a:p>
        </p:txBody>
      </p:sp>
      <p:sp>
        <p:nvSpPr>
          <p:cNvPr id="6" name="Rectangle 5"/>
          <p:cNvSpPr/>
          <p:nvPr/>
        </p:nvSpPr>
        <p:spPr>
          <a:xfrm>
            <a:off x="321127" y="1375006"/>
            <a:ext cx="3467101" cy="923330"/>
          </a:xfrm>
          <a:prstGeom prst="rect">
            <a:avLst/>
          </a:prstGeom>
          <a:solidFill>
            <a:schemeClr val="bg1">
              <a:lumMod val="85000"/>
            </a:schemeClr>
          </a:solidFill>
        </p:spPr>
        <p:txBody>
          <a:bodyPr wrap="square">
            <a:spAutoFit/>
          </a:bodyPr>
          <a:lstStyle/>
          <a:p>
            <a:pPr>
              <a:lnSpc>
                <a:spcPct val="100000"/>
              </a:lnSpc>
            </a:pPr>
            <a:r>
              <a:rPr lang="fr-FR" b="1" dirty="0">
                <a:solidFill>
                  <a:schemeClr val="accent3">
                    <a:lumMod val="60000"/>
                    <a:lumOff val="40000"/>
                  </a:schemeClr>
                </a:solidFill>
              </a:rPr>
              <a:t>Un chapeau </a:t>
            </a:r>
            <a:r>
              <a:rPr lang="fr-FR" dirty="0"/>
              <a:t>donnant un sens général dans un contexte plus large.</a:t>
            </a:r>
          </a:p>
        </p:txBody>
      </p:sp>
      <p:sp>
        <p:nvSpPr>
          <p:cNvPr id="7" name="Flèche droite 6"/>
          <p:cNvSpPr/>
          <p:nvPr/>
        </p:nvSpPr>
        <p:spPr>
          <a:xfrm>
            <a:off x="3706586" y="1959429"/>
            <a:ext cx="261258" cy="212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70114" y="2711100"/>
            <a:ext cx="3467101" cy="923330"/>
          </a:xfrm>
          <a:prstGeom prst="rect">
            <a:avLst/>
          </a:prstGeom>
          <a:solidFill>
            <a:schemeClr val="bg1">
              <a:lumMod val="85000"/>
            </a:schemeClr>
          </a:solidFill>
        </p:spPr>
        <p:txBody>
          <a:bodyPr wrap="square">
            <a:spAutoFit/>
          </a:bodyPr>
          <a:lstStyle/>
          <a:p>
            <a:pPr>
              <a:lnSpc>
                <a:spcPct val="100000"/>
              </a:lnSpc>
            </a:pPr>
            <a:r>
              <a:rPr lang="fr-FR" dirty="0"/>
              <a:t>Des pistes … on attend </a:t>
            </a:r>
            <a:r>
              <a:rPr lang="fr-FR" b="1" dirty="0">
                <a:solidFill>
                  <a:srgbClr val="FF0000"/>
                </a:solidFill>
              </a:rPr>
              <a:t>au moins l’un des items </a:t>
            </a:r>
            <a:r>
              <a:rPr lang="fr-FR" dirty="0"/>
              <a:t>de cette liste</a:t>
            </a:r>
          </a:p>
        </p:txBody>
      </p:sp>
      <p:sp>
        <p:nvSpPr>
          <p:cNvPr id="9" name="Flèche droite 8"/>
          <p:cNvSpPr/>
          <p:nvPr/>
        </p:nvSpPr>
        <p:spPr>
          <a:xfrm>
            <a:off x="3706586" y="2780747"/>
            <a:ext cx="261258" cy="212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13925" y="3770195"/>
            <a:ext cx="3553919" cy="646331"/>
          </a:xfrm>
          <a:prstGeom prst="rect">
            <a:avLst/>
          </a:prstGeom>
          <a:solidFill>
            <a:schemeClr val="bg1">
              <a:lumMod val="85000"/>
            </a:schemeClr>
          </a:solidFill>
        </p:spPr>
        <p:txBody>
          <a:bodyPr wrap="square">
            <a:spAutoFit/>
          </a:bodyPr>
          <a:lstStyle/>
          <a:p>
            <a:pPr>
              <a:lnSpc>
                <a:spcPct val="100000"/>
              </a:lnSpc>
            </a:pPr>
            <a:r>
              <a:rPr lang="fr-FR" b="1" dirty="0">
                <a:solidFill>
                  <a:schemeClr val="accent3">
                    <a:lumMod val="60000"/>
                    <a:lumOff val="40000"/>
                  </a:schemeClr>
                </a:solidFill>
              </a:rPr>
              <a:t>Un chapeau de sous-thème</a:t>
            </a:r>
            <a:r>
              <a:rPr lang="fr-FR" dirty="0">
                <a:solidFill>
                  <a:schemeClr val="accent3">
                    <a:lumMod val="60000"/>
                    <a:lumOff val="40000"/>
                  </a:schemeClr>
                </a:solidFill>
              </a:rPr>
              <a:t> </a:t>
            </a:r>
            <a:r>
              <a:rPr lang="fr-FR" dirty="0"/>
              <a:t>: esprit global</a:t>
            </a:r>
          </a:p>
        </p:txBody>
      </p:sp>
      <p:pic>
        <p:nvPicPr>
          <p:cNvPr id="11" name="Image 10"/>
          <p:cNvPicPr>
            <a:picLocks noChangeAspect="1"/>
          </p:cNvPicPr>
          <p:nvPr/>
        </p:nvPicPr>
        <p:blipFill>
          <a:blip r:embed="rId4"/>
          <a:stretch>
            <a:fillRect/>
          </a:stretch>
        </p:blipFill>
        <p:spPr>
          <a:xfrm>
            <a:off x="3681307" y="4093360"/>
            <a:ext cx="286537" cy="268247"/>
          </a:xfrm>
          <a:prstGeom prst="rect">
            <a:avLst/>
          </a:prstGeom>
        </p:spPr>
      </p:pic>
      <p:sp>
        <p:nvSpPr>
          <p:cNvPr id="12" name="Rectangle 11"/>
          <p:cNvSpPr/>
          <p:nvPr/>
        </p:nvSpPr>
        <p:spPr>
          <a:xfrm>
            <a:off x="402769" y="4946025"/>
            <a:ext cx="3385459" cy="923330"/>
          </a:xfrm>
          <a:prstGeom prst="rect">
            <a:avLst/>
          </a:prstGeom>
          <a:solidFill>
            <a:schemeClr val="bg1">
              <a:lumMod val="85000"/>
            </a:schemeClr>
          </a:solidFill>
        </p:spPr>
        <p:txBody>
          <a:bodyPr wrap="square">
            <a:spAutoFit/>
          </a:bodyPr>
          <a:lstStyle/>
          <a:p>
            <a:r>
              <a:rPr lang="fr-FR" b="1" dirty="0">
                <a:solidFill>
                  <a:srgbClr val="FF0000"/>
                </a:solidFill>
              </a:rPr>
              <a:t>Savoirs et savoir-faire exigibles pour les évaluations du bac</a:t>
            </a:r>
          </a:p>
        </p:txBody>
      </p:sp>
      <p:pic>
        <p:nvPicPr>
          <p:cNvPr id="13" name="Image 12"/>
          <p:cNvPicPr>
            <a:picLocks noChangeAspect="1"/>
          </p:cNvPicPr>
          <p:nvPr/>
        </p:nvPicPr>
        <p:blipFill>
          <a:blip r:embed="rId5"/>
          <a:stretch>
            <a:fillRect/>
          </a:stretch>
        </p:blipFill>
        <p:spPr>
          <a:xfrm>
            <a:off x="3681307" y="5139443"/>
            <a:ext cx="286537" cy="268247"/>
          </a:xfrm>
          <a:prstGeom prst="rect">
            <a:avLst/>
          </a:prstGeom>
        </p:spPr>
      </p:pic>
      <p:sp>
        <p:nvSpPr>
          <p:cNvPr id="14" name="Espace réservé du numéro de diapositive 13"/>
          <p:cNvSpPr>
            <a:spLocks noGrp="1"/>
          </p:cNvSpPr>
          <p:nvPr>
            <p:ph type="sldNum" sz="quarter" idx="12"/>
          </p:nvPr>
        </p:nvSpPr>
        <p:spPr/>
        <p:txBody>
          <a:bodyPr/>
          <a:lstStyle/>
          <a:p>
            <a:fld id="{003E351A-E8D9-4E45-B713-72F3863605DA}" type="slidenum">
              <a:rPr lang="fr-FR" smtClean="0"/>
              <a:t>9</a:t>
            </a:fld>
            <a:endParaRPr lang="fr-FR"/>
          </a:p>
        </p:txBody>
      </p:sp>
    </p:spTree>
    <p:extLst>
      <p:ext uri="{BB962C8B-B14F-4D97-AF65-F5344CB8AC3E}">
        <p14:creationId xmlns:p14="http://schemas.microsoft.com/office/powerpoint/2010/main" val="3389782671"/>
      </p:ext>
    </p:extLst>
  </p:cSld>
  <p:clrMapOvr>
    <a:masterClrMapping/>
  </p:clrMapOvr>
</p:sld>
</file>

<file path=ppt/theme/theme1.xml><?xml version="1.0" encoding="utf-8"?>
<a:theme xmlns:a="http://schemas.openxmlformats.org/drawingml/2006/main" name="Bri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TotalTime>
  <Words>3927</Words>
  <Application>Microsoft Office PowerPoint</Application>
  <PresentationFormat>Grand écran</PresentationFormat>
  <Paragraphs>638</Paragraphs>
  <Slides>54</Slides>
  <Notes>32</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54</vt:i4>
      </vt:variant>
    </vt:vector>
  </HeadingPairs>
  <TitlesOfParts>
    <vt:vector size="68" baseType="lpstr">
      <vt:lpstr>Arial</vt:lpstr>
      <vt:lpstr>Arial Narrow</vt:lpstr>
      <vt:lpstr>Calibri</vt:lpstr>
      <vt:lpstr>Century Gothic</vt:lpstr>
      <vt:lpstr>Courier New</vt:lpstr>
      <vt:lpstr>Helvetica</vt:lpstr>
      <vt:lpstr>Helvetica-Bold</vt:lpstr>
      <vt:lpstr>HelveticaNeue-Medium</vt:lpstr>
      <vt:lpstr>Mangal</vt:lpstr>
      <vt:lpstr>Roboto</vt:lpstr>
      <vt:lpstr>Times New Roman</vt:lpstr>
      <vt:lpstr>Wingdings</vt:lpstr>
      <vt:lpstr>Wingdings 3</vt:lpstr>
      <vt:lpstr>Brin</vt:lpstr>
      <vt:lpstr>L’enseignement scientifique du tronc commun du cycle terminal</vt:lpstr>
      <vt:lpstr>Accompagnement de la mise en œuvre de l’enseignement scientifique en classe de première</vt:lpstr>
      <vt:lpstr>Organisation des formations J2 octobre 2019</vt:lpstr>
      <vt:lpstr>Les professeurs inscrits à ces formations</vt:lpstr>
      <vt:lpstr>Pourcentages de professeurs ayant assisté à la J1</vt:lpstr>
      <vt:lpstr>Programme de cette journée 2</vt:lpstr>
      <vt:lpstr>Présentation générale du programme</vt:lpstr>
      <vt:lpstr>Les finalités de cet enseignement </vt:lpstr>
      <vt:lpstr>Présentation PowerPoint</vt:lpstr>
      <vt:lpstr>3 objectifs généraux</vt:lpstr>
      <vt:lpstr>1. La nature du savoir scientifique et son élaboration :</vt:lpstr>
      <vt:lpstr>2. Les pratiques scientifiques (ou des scientifiques)</vt:lpstr>
      <vt:lpstr>3. Les effets de la science sur les sociétés et le monde</vt:lpstr>
      <vt:lpstr>Quelques points de vigilance …</vt:lpstr>
      <vt:lpstr>Penser la construction de l’enseignement scientifique dans une logique matricielle  :</vt:lpstr>
      <vt:lpstr>Thème 1 : une longue histoire de la matière</vt:lpstr>
      <vt:lpstr>Carte mentale possible à destination des élèves</vt:lpstr>
      <vt:lpstr>Thème 2 : le soleil une source d’énergie</vt:lpstr>
      <vt:lpstr>Carte mentale possible à destination des élèves</vt:lpstr>
      <vt:lpstr>Thème 3 : La Terre, un astre singulier</vt:lpstr>
      <vt:lpstr>Thème 4 : Son et musique porteurs d’Information</vt:lpstr>
      <vt:lpstr>Aperçu sur le programme de terminale</vt:lpstr>
      <vt:lpstr>Ressources disponibles</vt:lpstr>
      <vt:lpstr>Présentation PowerPoint</vt:lpstr>
      <vt:lpstr>Projet expérimental et numérique</vt:lpstr>
      <vt:lpstr>Présentation PowerPoint</vt:lpstr>
      <vt:lpstr>Présentation PowerPoint</vt:lpstr>
      <vt:lpstr>Exemples de projets</vt:lpstr>
      <vt:lpstr>Projet expérimental enseignement  scientifique</vt:lpstr>
      <vt:lpstr>Mesurer le bruit dans le lycée et établir une carte du bruit à différents moments de la journée</vt:lpstr>
      <vt:lpstr>Outils </vt:lpstr>
      <vt:lpstr>Présentation PowerPoint</vt:lpstr>
      <vt:lpstr>Présentation PowerPoint</vt:lpstr>
      <vt:lpstr>Présentation PowerPoint</vt:lpstr>
      <vt:lpstr>Présentation PowerPoint</vt:lpstr>
      <vt:lpstr>Présentation PowerPoint</vt:lpstr>
      <vt:lpstr>Autres idées à intégrer dans le projet</vt:lpstr>
      <vt:lpstr>Evaluation du projet</vt:lpstr>
      <vt:lpstr>Présentation PowerPoint</vt:lpstr>
      <vt:lpstr>Présentation PowerPoint</vt:lpstr>
      <vt:lpstr>Présentation PowerPoint</vt:lpstr>
      <vt:lpstr>Présentation PowerPoint</vt:lpstr>
      <vt:lpstr>Présentation PowerPoint</vt:lpstr>
      <vt:lpstr>Présentation PowerPoint</vt:lpstr>
      <vt:lpstr>Autres pistes …</vt:lpstr>
      <vt:lpstr>Épreuves communes de contrôle continu</vt:lpstr>
      <vt:lpstr>Présentation PowerPoint</vt:lpstr>
      <vt:lpstr>Organisation des épreuves en établissements </vt:lpstr>
      <vt:lpstr>Structure de l’épreuve d’E3C</vt:lpstr>
      <vt:lpstr>Des épreuves en contrôle continu pour le bac  </vt:lpstr>
      <vt:lpstr>Présentation PowerPoint</vt:lpstr>
      <vt:lpstr>Concrètement, ça se passe comment ?</vt:lpstr>
      <vt:lpstr>Présentation PowerPoint</vt:lpstr>
      <vt:lpstr>Trois sujets zéros :</vt:lpstr>
    </vt:vector>
  </TitlesOfParts>
  <Company>Rectorat de l'Académie de Nancy-Metz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L’enseignement scientifique du tronc commun du cycle terminal</dc:title>
  <dc:creator>mwojcik</dc:creator>
  <cp:lastModifiedBy>LArer</cp:lastModifiedBy>
  <cp:revision>43</cp:revision>
  <dcterms:created xsi:type="dcterms:W3CDTF">2019-09-27T15:38:28Z</dcterms:created>
  <dcterms:modified xsi:type="dcterms:W3CDTF">2020-02-14T09:00:31Z</dcterms:modified>
</cp:coreProperties>
</file>